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embeddedFontLst>
    <p:embeddedFont>
      <p:font typeface="Century Gothic" panose="020B0502020202020204" pitchFamily="3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A96592-73C8-444B-B92D-26FA19E9F437}">
  <a:tblStyle styleId="{45A96592-73C8-444B-B92D-26FA19E9F437}"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9E7E7"/>
          </a:solidFill>
        </a:fill>
      </a:tcStyle>
    </a:wholeTbl>
    <a:band1H>
      <a:tcTxStyle/>
      <a:tcStyle>
        <a:tcBdr/>
        <a:fill>
          <a:solidFill>
            <a:srgbClr val="F3CCCB"/>
          </a:solidFill>
        </a:fill>
      </a:tcStyle>
    </a:band1H>
    <a:band2H>
      <a:tcTxStyle/>
      <a:tcStyle>
        <a:tcBdr/>
      </a:tcStyle>
    </a:band2H>
    <a:band1V>
      <a:tcTxStyle/>
      <a:tcStyle>
        <a:tcBdr/>
        <a:fill>
          <a:solidFill>
            <a:srgbClr val="F3CCCB"/>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152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
        <p:cNvGrpSpPr/>
        <p:nvPr/>
      </p:nvGrpSpPr>
      <p:grpSpPr>
        <a:xfrm>
          <a:off x="0" y="0"/>
          <a:ext cx="0" cy="0"/>
          <a:chOff x="0" y="0"/>
          <a:chExt cx="0" cy="0"/>
        </a:xfrm>
      </p:grpSpPr>
      <p:pic>
        <p:nvPicPr>
          <p:cNvPr id="13" name="Google Shape;13;p2"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14" name="Google Shape;14;p2"/>
          <p:cNvSpPr txBox="1">
            <a:spLocks noGrp="1"/>
          </p:cNvSpPr>
          <p:nvPr>
            <p:ph type="ctrTitle"/>
          </p:nvPr>
        </p:nvSpPr>
        <p:spPr>
          <a:xfrm>
            <a:off x="914400" y="1803405"/>
            <a:ext cx="73152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914400" y="3632201"/>
            <a:ext cx="73152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2"/>
          <p:cNvSpPr txBox="1">
            <a:spLocks noGrp="1"/>
          </p:cNvSpPr>
          <p:nvPr>
            <p:ph type="dt" idx="10"/>
          </p:nvPr>
        </p:nvSpPr>
        <p:spPr>
          <a:xfrm>
            <a:off x="5932170" y="4323845"/>
            <a:ext cx="229742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914400" y="4323846"/>
            <a:ext cx="48806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057900" y="1430867"/>
            <a:ext cx="21717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594355" y="4697361"/>
            <a:ext cx="7956482"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a:spLocks noGrp="1"/>
          </p:cNvSpPr>
          <p:nvPr>
            <p:ph type="pic" idx="2"/>
          </p:nvPr>
        </p:nvSpPr>
        <p:spPr>
          <a:xfrm>
            <a:off x="594355" y="977035"/>
            <a:ext cx="7950260" cy="3406972"/>
          </a:xfrm>
          <a:prstGeom prst="rect">
            <a:avLst/>
          </a:prstGeom>
          <a:noFill/>
          <a:ln>
            <a:noFill/>
          </a:ln>
        </p:spPr>
      </p:sp>
      <p:sp>
        <p:nvSpPr>
          <p:cNvPr id="74" name="Google Shape;74;p11"/>
          <p:cNvSpPr txBox="1">
            <a:spLocks noGrp="1"/>
          </p:cNvSpPr>
          <p:nvPr>
            <p:ph type="body" idx="1"/>
          </p:nvPr>
        </p:nvSpPr>
        <p:spPr>
          <a:xfrm>
            <a:off x="594360" y="5516716"/>
            <a:ext cx="7955280" cy="7469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11"/>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78"/>
        <p:cNvGrpSpPr/>
        <p:nvPr/>
      </p:nvGrpSpPr>
      <p:grpSpPr>
        <a:xfrm>
          <a:off x="0" y="0"/>
          <a:ext cx="0" cy="0"/>
          <a:chOff x="0" y="0"/>
          <a:chExt cx="0" cy="0"/>
        </a:xfrm>
      </p:grpSpPr>
      <p:pic>
        <p:nvPicPr>
          <p:cNvPr id="79" name="Google Shape;79;p12"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80" name="Google Shape;80;p12"/>
          <p:cNvSpPr txBox="1">
            <a:spLocks noGrp="1"/>
          </p:cNvSpPr>
          <p:nvPr>
            <p:ph type="title"/>
          </p:nvPr>
        </p:nvSpPr>
        <p:spPr>
          <a:xfrm>
            <a:off x="594360" y="753533"/>
            <a:ext cx="795528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685800" y="3649134"/>
            <a:ext cx="7772400" cy="133085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12"/>
          <p:cNvSpPr txBox="1">
            <a:spLocks noGrp="1"/>
          </p:cNvSpPr>
          <p:nvPr>
            <p:ph type="dt" idx="10"/>
          </p:nvPr>
        </p:nvSpPr>
        <p:spPr>
          <a:xfrm>
            <a:off x="5562176" y="381001"/>
            <a:ext cx="218313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594360" y="381001"/>
            <a:ext cx="48306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7882466" y="381001"/>
            <a:ext cx="66717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85"/>
        <p:cNvGrpSpPr/>
        <p:nvPr/>
      </p:nvGrpSpPr>
      <p:grpSpPr>
        <a:xfrm>
          <a:off x="0" y="0"/>
          <a:ext cx="0" cy="0"/>
          <a:chOff x="0" y="0"/>
          <a:chExt cx="0" cy="0"/>
        </a:xfrm>
      </p:grpSpPr>
      <p:pic>
        <p:nvPicPr>
          <p:cNvPr id="86" name="Google Shape;86;p13"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87" name="Google Shape;87;p13"/>
          <p:cNvSpPr txBox="1">
            <a:spLocks noGrp="1"/>
          </p:cNvSpPr>
          <p:nvPr>
            <p:ph type="title"/>
          </p:nvPr>
        </p:nvSpPr>
        <p:spPr>
          <a:xfrm>
            <a:off x="768351" y="753534"/>
            <a:ext cx="7613650" cy="27562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3"/>
          <p:cNvSpPr txBox="1">
            <a:spLocks noGrp="1"/>
          </p:cNvSpPr>
          <p:nvPr>
            <p:ph type="body" idx="1"/>
          </p:nvPr>
        </p:nvSpPr>
        <p:spPr>
          <a:xfrm>
            <a:off x="977899" y="3509768"/>
            <a:ext cx="7194552"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13"/>
          <p:cNvSpPr txBox="1">
            <a:spLocks noGrp="1"/>
          </p:cNvSpPr>
          <p:nvPr>
            <p:ph type="body" idx="2"/>
          </p:nvPr>
        </p:nvSpPr>
        <p:spPr>
          <a:xfrm>
            <a:off x="685800" y="4174597"/>
            <a:ext cx="7778752" cy="8212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13"/>
          <p:cNvSpPr txBox="1">
            <a:spLocks noGrp="1"/>
          </p:cNvSpPr>
          <p:nvPr>
            <p:ph type="dt" idx="10"/>
          </p:nvPr>
        </p:nvSpPr>
        <p:spPr>
          <a:xfrm>
            <a:off x="5562176" y="381001"/>
            <a:ext cx="218313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594360" y="379438"/>
            <a:ext cx="48306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7882466" y="381001"/>
            <a:ext cx="66717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93" name="Google Shape;93;p13"/>
          <p:cNvSpPr txBox="1"/>
          <p:nvPr/>
        </p:nvSpPr>
        <p:spPr>
          <a:xfrm>
            <a:off x="231458" y="807720"/>
            <a:ext cx="4572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Century Gothic"/>
              <a:buNone/>
            </a:pPr>
            <a:r>
              <a:rPr lang="es-ES" sz="8000" b="0" cap="non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8146733" y="3021330"/>
            <a:ext cx="4572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entury Gothic"/>
              <a:buNone/>
            </a:pPr>
            <a:r>
              <a:rPr lang="es-ES" sz="8000" b="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95"/>
        <p:cNvGrpSpPr/>
        <p:nvPr/>
      </p:nvGrpSpPr>
      <p:grpSpPr>
        <a:xfrm>
          <a:off x="0" y="0"/>
          <a:ext cx="0" cy="0"/>
          <a:chOff x="0" y="0"/>
          <a:chExt cx="0" cy="0"/>
        </a:xfrm>
      </p:grpSpPr>
      <p:pic>
        <p:nvPicPr>
          <p:cNvPr id="96" name="Google Shape;96;p14"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97" name="Google Shape;97;p14"/>
          <p:cNvSpPr txBox="1">
            <a:spLocks noGrp="1"/>
          </p:cNvSpPr>
          <p:nvPr>
            <p:ph type="title"/>
          </p:nvPr>
        </p:nvSpPr>
        <p:spPr>
          <a:xfrm>
            <a:off x="685800" y="1124702"/>
            <a:ext cx="7774782"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4"/>
          <p:cNvSpPr txBox="1">
            <a:spLocks noGrp="1"/>
          </p:cNvSpPr>
          <p:nvPr>
            <p:ph type="body" idx="1"/>
          </p:nvPr>
        </p:nvSpPr>
        <p:spPr>
          <a:xfrm>
            <a:off x="685792" y="3648316"/>
            <a:ext cx="7773608"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14"/>
          <p:cNvSpPr txBox="1">
            <a:spLocks noGrp="1"/>
          </p:cNvSpPr>
          <p:nvPr>
            <p:ph type="dt" idx="10"/>
          </p:nvPr>
        </p:nvSpPr>
        <p:spPr>
          <a:xfrm>
            <a:off x="5562176" y="378884"/>
            <a:ext cx="218313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594360" y="378884"/>
            <a:ext cx="48306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7882466" y="381001"/>
            <a:ext cx="66717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2171701" y="762000"/>
            <a:ext cx="637793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594361" y="2202080"/>
            <a:ext cx="2560320"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15"/>
          <p:cNvSpPr txBox="1">
            <a:spLocks noGrp="1"/>
          </p:cNvSpPr>
          <p:nvPr>
            <p:ph type="body" idx="2"/>
          </p:nvPr>
        </p:nvSpPr>
        <p:spPr>
          <a:xfrm>
            <a:off x="594360" y="2904564"/>
            <a:ext cx="2560320" cy="335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15"/>
          <p:cNvSpPr txBox="1">
            <a:spLocks noGrp="1"/>
          </p:cNvSpPr>
          <p:nvPr>
            <p:ph type="body" idx="3"/>
          </p:nvPr>
        </p:nvSpPr>
        <p:spPr>
          <a:xfrm>
            <a:off x="3302237" y="2201333"/>
            <a:ext cx="2560320"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15"/>
          <p:cNvSpPr txBox="1">
            <a:spLocks noGrp="1"/>
          </p:cNvSpPr>
          <p:nvPr>
            <p:ph type="body" idx="4"/>
          </p:nvPr>
        </p:nvSpPr>
        <p:spPr>
          <a:xfrm>
            <a:off x="3300781" y="2904068"/>
            <a:ext cx="2560320" cy="335957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15"/>
          <p:cNvSpPr txBox="1">
            <a:spLocks noGrp="1"/>
          </p:cNvSpPr>
          <p:nvPr>
            <p:ph type="body" idx="5"/>
          </p:nvPr>
        </p:nvSpPr>
        <p:spPr>
          <a:xfrm>
            <a:off x="5989319" y="2192866"/>
            <a:ext cx="2560320"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15"/>
          <p:cNvSpPr txBox="1">
            <a:spLocks noGrp="1"/>
          </p:cNvSpPr>
          <p:nvPr>
            <p:ph type="body" idx="6"/>
          </p:nvPr>
        </p:nvSpPr>
        <p:spPr>
          <a:xfrm>
            <a:off x="5989320" y="2904564"/>
            <a:ext cx="2560320" cy="335907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15"/>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5"/>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5"/>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2171702" y="762000"/>
            <a:ext cx="6381984"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6"/>
          <p:cNvSpPr txBox="1">
            <a:spLocks noGrp="1"/>
          </p:cNvSpPr>
          <p:nvPr>
            <p:ph type="body" idx="1"/>
          </p:nvPr>
        </p:nvSpPr>
        <p:spPr>
          <a:xfrm>
            <a:off x="594360" y="4113340"/>
            <a:ext cx="2560320"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16"/>
          <p:cNvSpPr>
            <a:spLocks noGrp="1"/>
          </p:cNvSpPr>
          <p:nvPr>
            <p:ph type="pic" idx="2"/>
          </p:nvPr>
        </p:nvSpPr>
        <p:spPr>
          <a:xfrm>
            <a:off x="594360" y="2331720"/>
            <a:ext cx="2560320" cy="1507300"/>
          </a:xfrm>
          <a:prstGeom prst="roundRect">
            <a:avLst>
              <a:gd name="adj" fmla="val 0"/>
            </a:avLst>
          </a:prstGeom>
          <a:noFill/>
          <a:ln>
            <a:noFill/>
          </a:ln>
          <a:effectLst>
            <a:outerShdw blurRad="50800" dist="50800" dir="5400000" algn="tl" rotWithShape="0">
              <a:srgbClr val="000000">
                <a:alpha val="42745"/>
              </a:srgbClr>
            </a:outerShdw>
          </a:effectLst>
        </p:spPr>
      </p:sp>
      <p:sp>
        <p:nvSpPr>
          <p:cNvPr id="117" name="Google Shape;117;p16"/>
          <p:cNvSpPr txBox="1">
            <a:spLocks noGrp="1"/>
          </p:cNvSpPr>
          <p:nvPr>
            <p:ph type="body" idx="3"/>
          </p:nvPr>
        </p:nvSpPr>
        <p:spPr>
          <a:xfrm>
            <a:off x="594360" y="4796103"/>
            <a:ext cx="2560320" cy="14675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16"/>
          <p:cNvSpPr txBox="1">
            <a:spLocks noGrp="1"/>
          </p:cNvSpPr>
          <p:nvPr>
            <p:ph type="body" idx="4"/>
          </p:nvPr>
        </p:nvSpPr>
        <p:spPr>
          <a:xfrm>
            <a:off x="3291873" y="4113340"/>
            <a:ext cx="2560320"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16"/>
          <p:cNvSpPr>
            <a:spLocks noGrp="1"/>
          </p:cNvSpPr>
          <p:nvPr>
            <p:ph type="pic" idx="5"/>
          </p:nvPr>
        </p:nvSpPr>
        <p:spPr>
          <a:xfrm>
            <a:off x="3291872" y="2331720"/>
            <a:ext cx="2560320" cy="1509862"/>
          </a:xfrm>
          <a:prstGeom prst="roundRect">
            <a:avLst>
              <a:gd name="adj" fmla="val 0"/>
            </a:avLst>
          </a:prstGeom>
          <a:noFill/>
          <a:ln>
            <a:noFill/>
          </a:ln>
          <a:effectLst>
            <a:outerShdw blurRad="50800" dist="50800" dir="5400000" algn="tl" rotWithShape="0">
              <a:srgbClr val="000000">
                <a:alpha val="42745"/>
              </a:srgbClr>
            </a:outerShdw>
          </a:effectLst>
        </p:spPr>
      </p:sp>
      <p:sp>
        <p:nvSpPr>
          <p:cNvPr id="120" name="Google Shape;120;p16"/>
          <p:cNvSpPr txBox="1">
            <a:spLocks noGrp="1"/>
          </p:cNvSpPr>
          <p:nvPr>
            <p:ph type="body" idx="6"/>
          </p:nvPr>
        </p:nvSpPr>
        <p:spPr>
          <a:xfrm>
            <a:off x="3290858" y="4796102"/>
            <a:ext cx="2560320" cy="14675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16"/>
          <p:cNvSpPr txBox="1">
            <a:spLocks noGrp="1"/>
          </p:cNvSpPr>
          <p:nvPr>
            <p:ph type="body" idx="7"/>
          </p:nvPr>
        </p:nvSpPr>
        <p:spPr>
          <a:xfrm>
            <a:off x="5993365" y="4113340"/>
            <a:ext cx="2560320"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16"/>
          <p:cNvSpPr>
            <a:spLocks noGrp="1"/>
          </p:cNvSpPr>
          <p:nvPr>
            <p:ph type="pic" idx="8"/>
          </p:nvPr>
        </p:nvSpPr>
        <p:spPr>
          <a:xfrm>
            <a:off x="5993364" y="2331721"/>
            <a:ext cx="2560320" cy="1508919"/>
          </a:xfrm>
          <a:prstGeom prst="roundRect">
            <a:avLst>
              <a:gd name="adj" fmla="val 0"/>
            </a:avLst>
          </a:prstGeom>
          <a:noFill/>
          <a:ln>
            <a:noFill/>
          </a:ln>
          <a:effectLst>
            <a:outerShdw blurRad="50800" dist="50800" dir="5400000" algn="tl" rotWithShape="0">
              <a:srgbClr val="000000">
                <a:alpha val="42745"/>
              </a:srgbClr>
            </a:outerShdw>
          </a:effectLst>
        </p:spPr>
      </p:sp>
      <p:sp>
        <p:nvSpPr>
          <p:cNvPr id="123" name="Google Shape;123;p16"/>
          <p:cNvSpPr txBox="1">
            <a:spLocks noGrp="1"/>
          </p:cNvSpPr>
          <p:nvPr>
            <p:ph type="body" idx="9"/>
          </p:nvPr>
        </p:nvSpPr>
        <p:spPr>
          <a:xfrm>
            <a:off x="5993272" y="4796100"/>
            <a:ext cx="2560320" cy="14675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16"/>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6"/>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6"/>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7"/>
          <p:cNvSpPr txBox="1">
            <a:spLocks noGrp="1"/>
          </p:cNvSpPr>
          <p:nvPr>
            <p:ph type="body" idx="1"/>
          </p:nvPr>
        </p:nvSpPr>
        <p:spPr>
          <a:xfrm rot="5400000">
            <a:off x="2537460" y="251460"/>
            <a:ext cx="4069080" cy="79552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17"/>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7"/>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7"/>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133"/>
        <p:cNvGrpSpPr/>
        <p:nvPr/>
      </p:nvGrpSpPr>
      <p:grpSpPr>
        <a:xfrm>
          <a:off x="0" y="0"/>
          <a:ext cx="0" cy="0"/>
          <a:chOff x="0" y="0"/>
          <a:chExt cx="0" cy="0"/>
        </a:xfrm>
      </p:grpSpPr>
      <p:pic>
        <p:nvPicPr>
          <p:cNvPr id="134" name="Google Shape;134;p18"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135" name="Google Shape;135;p18"/>
          <p:cNvSpPr txBox="1">
            <a:spLocks noGrp="1"/>
          </p:cNvSpPr>
          <p:nvPr>
            <p:ph type="title"/>
          </p:nvPr>
        </p:nvSpPr>
        <p:spPr>
          <a:xfrm rot="5400000">
            <a:off x="5653777" y="2099996"/>
            <a:ext cx="4248675" cy="154305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1608511" y="-268026"/>
            <a:ext cx="4249732" cy="627803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18"/>
          <p:cNvSpPr txBox="1">
            <a:spLocks noGrp="1"/>
          </p:cNvSpPr>
          <p:nvPr>
            <p:ph type="dt" idx="10"/>
          </p:nvPr>
        </p:nvSpPr>
        <p:spPr>
          <a:xfrm>
            <a:off x="5562176" y="381001"/>
            <a:ext cx="218313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594360" y="381001"/>
            <a:ext cx="48306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7882466" y="381001"/>
            <a:ext cx="66717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3"/>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594360" y="1524000"/>
            <a:ext cx="3086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3886200" y="746760"/>
            <a:ext cx="4663440" cy="5516880"/>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 name="Google Shape;28;p4"/>
          <p:cNvSpPr txBox="1">
            <a:spLocks noGrp="1"/>
          </p:cNvSpPr>
          <p:nvPr>
            <p:ph type="body" idx="2"/>
          </p:nvPr>
        </p:nvSpPr>
        <p:spPr>
          <a:xfrm>
            <a:off x="594360" y="3124200"/>
            <a:ext cx="3086100" cy="31394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29" name="Google Shape;29;p4"/>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32"/>
        <p:cNvGrpSpPr/>
        <p:nvPr/>
      </p:nvGrpSpPr>
      <p:grpSpPr>
        <a:xfrm>
          <a:off x="0" y="0"/>
          <a:ext cx="0" cy="0"/>
          <a:chOff x="0" y="0"/>
          <a:chExt cx="0" cy="0"/>
        </a:xfrm>
      </p:grpSpPr>
      <p:pic>
        <p:nvPicPr>
          <p:cNvPr id="33" name="Google Shape;33;p5" descr="C0-HD-BTM.png"/>
          <p:cNvPicPr preferRelativeResize="0"/>
          <p:nvPr/>
        </p:nvPicPr>
        <p:blipFill rotWithShape="1">
          <a:blip r:embed="rId2">
            <a:alphaModFix/>
          </a:blip>
          <a:srcRect/>
          <a:stretch/>
        </p:blipFill>
        <p:spPr>
          <a:xfrm>
            <a:off x="0" y="4995862"/>
            <a:ext cx="9144000" cy="1862138"/>
          </a:xfrm>
          <a:prstGeom prst="rect">
            <a:avLst/>
          </a:prstGeom>
          <a:noFill/>
          <a:ln>
            <a:noFill/>
          </a:ln>
        </p:spPr>
      </p:pic>
      <p:sp>
        <p:nvSpPr>
          <p:cNvPr id="34" name="Google Shape;34;p5"/>
          <p:cNvSpPr txBox="1">
            <a:spLocks noGrp="1"/>
          </p:cNvSpPr>
          <p:nvPr>
            <p:ph type="title"/>
          </p:nvPr>
        </p:nvSpPr>
        <p:spPr>
          <a:xfrm>
            <a:off x="594360" y="753534"/>
            <a:ext cx="7955280"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594360" y="3641726"/>
            <a:ext cx="7955281" cy="1354134"/>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6" name="Google Shape;36;p5"/>
          <p:cNvSpPr txBox="1">
            <a:spLocks noGrp="1"/>
          </p:cNvSpPr>
          <p:nvPr>
            <p:ph type="dt" idx="10"/>
          </p:nvPr>
        </p:nvSpPr>
        <p:spPr>
          <a:xfrm>
            <a:off x="5562176" y="381001"/>
            <a:ext cx="218313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594360" y="381001"/>
            <a:ext cx="483065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7882466" y="381001"/>
            <a:ext cx="6671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594360" y="2194560"/>
            <a:ext cx="3910579" cy="40690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6"/>
          <p:cNvSpPr txBox="1">
            <a:spLocks noGrp="1"/>
          </p:cNvSpPr>
          <p:nvPr>
            <p:ph type="body" idx="2"/>
          </p:nvPr>
        </p:nvSpPr>
        <p:spPr>
          <a:xfrm>
            <a:off x="4642099" y="2194560"/>
            <a:ext cx="3907540" cy="40690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6"/>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171700" y="762000"/>
            <a:ext cx="637794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21279" y="2183802"/>
            <a:ext cx="3683659"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9" name="Google Shape;49;p7"/>
          <p:cNvSpPr txBox="1">
            <a:spLocks noGrp="1"/>
          </p:cNvSpPr>
          <p:nvPr>
            <p:ph type="body" idx="2"/>
          </p:nvPr>
        </p:nvSpPr>
        <p:spPr>
          <a:xfrm>
            <a:off x="594359" y="3132667"/>
            <a:ext cx="3910579" cy="313097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7"/>
          <p:cNvSpPr txBox="1">
            <a:spLocks noGrp="1"/>
          </p:cNvSpPr>
          <p:nvPr>
            <p:ph type="body" idx="3"/>
          </p:nvPr>
        </p:nvSpPr>
        <p:spPr>
          <a:xfrm>
            <a:off x="4869018" y="2183802"/>
            <a:ext cx="368062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51" name="Google Shape;51;p7"/>
          <p:cNvSpPr txBox="1">
            <a:spLocks noGrp="1"/>
          </p:cNvSpPr>
          <p:nvPr>
            <p:ph type="body" idx="4"/>
          </p:nvPr>
        </p:nvSpPr>
        <p:spPr>
          <a:xfrm>
            <a:off x="4642098" y="3132667"/>
            <a:ext cx="3907541" cy="313097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7"/>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0"/>
        <p:cNvGrpSpPr/>
        <p:nvPr/>
      </p:nvGrpSpPr>
      <p:grpSpPr>
        <a:xfrm>
          <a:off x="0" y="0"/>
          <a:ext cx="0" cy="0"/>
          <a:chOff x="0" y="0"/>
          <a:chExt cx="0" cy="0"/>
        </a:xfrm>
      </p:grpSpPr>
      <p:sp>
        <p:nvSpPr>
          <p:cNvPr id="61" name="Google Shape;61;p9"/>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594360" y="1524000"/>
            <a:ext cx="407573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a:spLocks noGrp="1"/>
          </p:cNvSpPr>
          <p:nvPr>
            <p:ph type="pic" idx="2"/>
          </p:nvPr>
        </p:nvSpPr>
        <p:spPr>
          <a:xfrm>
            <a:off x="4877524" y="751242"/>
            <a:ext cx="3674234" cy="5512398"/>
          </a:xfrm>
          <a:prstGeom prst="rect">
            <a:avLst/>
          </a:prstGeom>
          <a:noFill/>
          <a:ln>
            <a:noFill/>
          </a:ln>
        </p:spPr>
      </p:sp>
      <p:sp>
        <p:nvSpPr>
          <p:cNvPr id="67" name="Google Shape;67;p10"/>
          <p:cNvSpPr txBox="1">
            <a:spLocks noGrp="1"/>
          </p:cNvSpPr>
          <p:nvPr>
            <p:ph type="body" idx="1"/>
          </p:nvPr>
        </p:nvSpPr>
        <p:spPr>
          <a:xfrm>
            <a:off x="594360" y="3124200"/>
            <a:ext cx="4075730" cy="31394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10"/>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 descr="C0-HD-TOP.png"/>
          <p:cNvPicPr preferRelativeResize="0"/>
          <p:nvPr/>
        </p:nvPicPr>
        <p:blipFill rotWithShape="1">
          <a:blip r:embed="rId19">
            <a:alphaModFix/>
          </a:blip>
          <a:srcRect/>
          <a:stretch/>
        </p:blipFill>
        <p:spPr>
          <a:xfrm>
            <a:off x="0" y="0"/>
            <a:ext cx="9144000" cy="1081088"/>
          </a:xfrm>
          <a:prstGeom prst="rect">
            <a:avLst/>
          </a:prstGeom>
          <a:noFill/>
          <a:ln>
            <a:noFill/>
          </a:ln>
        </p:spPr>
      </p:pic>
      <p:sp>
        <p:nvSpPr>
          <p:cNvPr id="7" name="Google Shape;7;p1"/>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dt" idx="10"/>
          </p:nvPr>
        </p:nvSpPr>
        <p:spPr>
          <a:xfrm>
            <a:off x="6412230" y="6356351"/>
            <a:ext cx="213741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
          <p:cNvSpPr txBox="1">
            <a:spLocks noGrp="1"/>
          </p:cNvSpPr>
          <p:nvPr>
            <p:ph type="ftr" idx="11"/>
          </p:nvPr>
        </p:nvSpPr>
        <p:spPr>
          <a:xfrm>
            <a:off x="594360" y="6355846"/>
            <a:ext cx="56807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
          <p:cNvSpPr txBox="1">
            <a:spLocks noGrp="1"/>
          </p:cNvSpPr>
          <p:nvPr>
            <p:ph type="sldNum" idx="12"/>
          </p:nvPr>
        </p:nvSpPr>
        <p:spPr>
          <a:xfrm>
            <a:off x="6572250" y="381001"/>
            <a:ext cx="197739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105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105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105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105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105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105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105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subTitle" idx="1"/>
          </p:nvPr>
        </p:nvSpPr>
        <p:spPr>
          <a:xfrm>
            <a:off x="1358677" y="4797152"/>
            <a:ext cx="6400800" cy="564232"/>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lnSpc>
                <a:spcPct val="90000"/>
              </a:lnSpc>
              <a:spcBef>
                <a:spcPts val="0"/>
              </a:spcBef>
              <a:spcAft>
                <a:spcPts val="0"/>
              </a:spcAft>
              <a:buClr>
                <a:schemeClr val="lt1"/>
              </a:buClr>
              <a:buSzPct val="100000"/>
              <a:buNone/>
            </a:pPr>
            <a:r>
              <a:rPr lang="es-ES" sz="3300"/>
              <a:t>Administración de Basa de Datos 1</a:t>
            </a:r>
            <a:endParaRPr/>
          </a:p>
          <a:p>
            <a:pPr marL="0" lvl="0" indent="0" algn="l" rtl="0">
              <a:lnSpc>
                <a:spcPct val="90000"/>
              </a:lnSpc>
              <a:spcBef>
                <a:spcPts val="1000"/>
              </a:spcBef>
              <a:spcAft>
                <a:spcPts val="0"/>
              </a:spcAft>
              <a:buClr>
                <a:schemeClr val="lt1"/>
              </a:buClr>
              <a:buSzPct val="100000"/>
              <a:buNone/>
            </a:pPr>
            <a:r>
              <a:rPr lang="es-ES"/>
              <a:t>Con SQL Server</a:t>
            </a:r>
            <a:endParaRPr/>
          </a:p>
        </p:txBody>
      </p:sp>
      <p:pic>
        <p:nvPicPr>
          <p:cNvPr id="145" name="Google Shape;145;p19" descr="sqlserver.png (466×383)"/>
          <p:cNvPicPr preferRelativeResize="0"/>
          <p:nvPr/>
        </p:nvPicPr>
        <p:blipFill rotWithShape="1">
          <a:blip r:embed="rId3">
            <a:alphaModFix/>
          </a:blip>
          <a:srcRect/>
          <a:stretch/>
        </p:blipFill>
        <p:spPr>
          <a:xfrm>
            <a:off x="1645518" y="456927"/>
            <a:ext cx="4438650" cy="3648076"/>
          </a:xfrm>
          <a:prstGeom prst="rect">
            <a:avLst/>
          </a:prstGeom>
          <a:noFill/>
          <a:ln>
            <a:noFill/>
          </a:ln>
        </p:spPr>
      </p:pic>
      <p:sp>
        <p:nvSpPr>
          <p:cNvPr id="147" name="Google Shape;147;p19"/>
          <p:cNvSpPr txBox="1"/>
          <p:nvPr/>
        </p:nvSpPr>
        <p:spPr>
          <a:xfrm>
            <a:off x="2339752" y="3140967"/>
            <a:ext cx="4104456" cy="1432493"/>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chemeClr val="lt1"/>
              </a:buClr>
              <a:buSzPct val="100000"/>
              <a:buFont typeface="Arial"/>
              <a:buNone/>
            </a:pPr>
            <a:r>
              <a:rPr lang="es-ES" sz="6600" b="0" u="none">
                <a:solidFill>
                  <a:schemeClr val="lt1"/>
                </a:solidFill>
                <a:latin typeface="Century Gothic"/>
                <a:ea typeface="Century Gothic"/>
                <a:cs typeface="Century Gothic"/>
                <a:sym typeface="Century Gothic"/>
              </a:rPr>
              <a:t>SQL Server</a:t>
            </a:r>
            <a:endParaRPr sz="6600" b="0" u="none">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206" name="Google Shape;206;p28"/>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solidFill>
                  <a:schemeClr val="lt1"/>
                </a:solidFill>
                <a:latin typeface="Calibri"/>
                <a:ea typeface="Calibri"/>
                <a:cs typeface="Calibri"/>
                <a:sym typeface="Calibri"/>
              </a:rPr>
              <a:t>Se inicia la ejecución del programa</a:t>
            </a:r>
            <a:endParaRPr/>
          </a:p>
        </p:txBody>
      </p:sp>
      <p:pic>
        <p:nvPicPr>
          <p:cNvPr id="207" name="Google Shape;207;p28"/>
          <p:cNvPicPr preferRelativeResize="0"/>
          <p:nvPr/>
        </p:nvPicPr>
        <p:blipFill rotWithShape="1">
          <a:blip r:embed="rId3">
            <a:alphaModFix/>
          </a:blip>
          <a:srcRect/>
          <a:stretch/>
        </p:blipFill>
        <p:spPr>
          <a:xfrm>
            <a:off x="2354705" y="2996952"/>
            <a:ext cx="3837990" cy="2520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body" idx="1"/>
          </p:nvPr>
        </p:nvSpPr>
        <p:spPr>
          <a:xfrm>
            <a:off x="323528" y="1052736"/>
            <a:ext cx="7992888" cy="532859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Conectar con el servidor (Connect to Server). </a:t>
            </a:r>
            <a:endParaRPr/>
          </a:p>
          <a:p>
            <a:pPr marL="228600" lvl="0" indent="-228600" algn="just" rtl="0">
              <a:lnSpc>
                <a:spcPct val="90000"/>
              </a:lnSpc>
              <a:spcBef>
                <a:spcPts val="1000"/>
              </a:spcBef>
              <a:spcAft>
                <a:spcPts val="0"/>
              </a:spcAft>
              <a:buClr>
                <a:schemeClr val="lt1"/>
              </a:buClr>
              <a:buSzPts val="2200"/>
              <a:buChar char="•"/>
            </a:pPr>
            <a:r>
              <a:rPr lang="es-ES"/>
              <a:t>Por defecto aparecen las siguientes opciones: </a:t>
            </a:r>
            <a:endParaRPr/>
          </a:p>
          <a:p>
            <a:pPr marL="228600" lvl="0" indent="-88900" algn="just" rtl="0">
              <a:lnSpc>
                <a:spcPct val="90000"/>
              </a:lnSpc>
              <a:spcBef>
                <a:spcPts val="1000"/>
              </a:spcBef>
              <a:spcAft>
                <a:spcPts val="0"/>
              </a:spcAft>
              <a:buClr>
                <a:schemeClr val="lt1"/>
              </a:buClr>
              <a:buSzPts val="2200"/>
              <a:buNone/>
            </a:pPr>
            <a:endParaRPr/>
          </a:p>
          <a:p>
            <a:pPr marL="685800" lvl="1" indent="-228600" algn="just" rtl="0">
              <a:lnSpc>
                <a:spcPct val="90000"/>
              </a:lnSpc>
              <a:spcBef>
                <a:spcPts val="500"/>
              </a:spcBef>
              <a:spcAft>
                <a:spcPts val="0"/>
              </a:spcAft>
              <a:buClr>
                <a:schemeClr val="lt1"/>
              </a:buClr>
              <a:buSzPts val="2000"/>
              <a:buChar char="•"/>
            </a:pPr>
            <a:r>
              <a:rPr lang="es-ES"/>
              <a:t>Tipo de Servidor (Server type) aparece por defecto Motor de Base de datos. </a:t>
            </a:r>
            <a:endParaRPr/>
          </a:p>
          <a:p>
            <a:pPr marL="685800" lvl="1" indent="-63500" algn="just" rtl="0">
              <a:lnSpc>
                <a:spcPct val="90000"/>
              </a:lnSpc>
              <a:spcBef>
                <a:spcPts val="500"/>
              </a:spcBef>
              <a:spcAft>
                <a:spcPts val="0"/>
              </a:spcAft>
              <a:buClr>
                <a:schemeClr val="lt1"/>
              </a:buClr>
              <a:buSzPts val="2600"/>
              <a:buNone/>
            </a:pPr>
            <a:endParaRPr sz="2600"/>
          </a:p>
          <a:p>
            <a:pPr marL="685800" lvl="1" indent="-228600" algn="just" rtl="0">
              <a:lnSpc>
                <a:spcPct val="90000"/>
              </a:lnSpc>
              <a:spcBef>
                <a:spcPts val="500"/>
              </a:spcBef>
              <a:spcAft>
                <a:spcPts val="0"/>
              </a:spcAft>
              <a:buClr>
                <a:schemeClr val="lt1"/>
              </a:buClr>
              <a:buSzPts val="2000"/>
              <a:buChar char="•"/>
            </a:pPr>
            <a:r>
              <a:rPr lang="es-ES"/>
              <a:t>Nombre del servidor (Server Name) aparecerá el nombre del propio equipo en el que estamos trabajando </a:t>
            </a:r>
            <a:endParaRPr/>
          </a:p>
          <a:p>
            <a:pPr marL="685800" lvl="1" indent="-63500" algn="just" rtl="0">
              <a:lnSpc>
                <a:spcPct val="90000"/>
              </a:lnSpc>
              <a:spcBef>
                <a:spcPts val="500"/>
              </a:spcBef>
              <a:spcAft>
                <a:spcPts val="0"/>
              </a:spcAft>
              <a:buClr>
                <a:schemeClr val="lt1"/>
              </a:buClr>
              <a:buSzPts val="2600"/>
              <a:buNone/>
            </a:pPr>
            <a:endParaRPr sz="2600"/>
          </a:p>
          <a:p>
            <a:pPr marL="685800" lvl="1" indent="-101600" algn="just" rtl="0">
              <a:lnSpc>
                <a:spcPct val="90000"/>
              </a:lnSpc>
              <a:spcBef>
                <a:spcPts val="500"/>
              </a:spcBef>
              <a:spcAft>
                <a:spcPts val="0"/>
              </a:spcAft>
              <a:buClr>
                <a:schemeClr val="lt1"/>
              </a:buClr>
              <a:buSzPts val="2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body" idx="1"/>
          </p:nvPr>
        </p:nvSpPr>
        <p:spPr>
          <a:xfrm>
            <a:off x="395536" y="1484784"/>
            <a:ext cx="7955280" cy="5066888"/>
          </a:xfrm>
          <a:prstGeom prst="rect">
            <a:avLst/>
          </a:prstGeom>
          <a:noFill/>
          <a:ln>
            <a:noFill/>
          </a:ln>
        </p:spPr>
        <p:txBody>
          <a:bodyPr spcFirstLastPara="1" wrap="square" lIns="91425" tIns="45700" rIns="91425" bIns="45700" anchor="t" anchorCtr="0">
            <a:normAutofit/>
          </a:bodyPr>
          <a:lstStyle/>
          <a:p>
            <a:pPr marL="685800" lvl="1" indent="-228600" algn="just" rtl="0">
              <a:lnSpc>
                <a:spcPct val="90000"/>
              </a:lnSpc>
              <a:spcBef>
                <a:spcPts val="0"/>
              </a:spcBef>
              <a:spcAft>
                <a:spcPts val="0"/>
              </a:spcAft>
              <a:buClr>
                <a:schemeClr val="lt1"/>
              </a:buClr>
              <a:buSzPts val="2000"/>
              <a:buFont typeface="Noto Sans Symbols"/>
              <a:buChar char="⮚"/>
            </a:pPr>
            <a:r>
              <a:rPr lang="es-ES"/>
              <a:t>La Autenticación (Authentication) en la cual aparecen dos opciones: 	</a:t>
            </a:r>
            <a:endParaRPr/>
          </a:p>
          <a:p>
            <a:pPr marL="685800" lvl="1" indent="-101600" algn="just" rtl="0">
              <a:lnSpc>
                <a:spcPct val="90000"/>
              </a:lnSpc>
              <a:spcBef>
                <a:spcPts val="500"/>
              </a:spcBef>
              <a:spcAft>
                <a:spcPts val="0"/>
              </a:spcAft>
              <a:buClr>
                <a:schemeClr val="lt1"/>
              </a:buClr>
              <a:buSzPts val="2000"/>
              <a:buNone/>
            </a:pPr>
            <a:endParaRPr/>
          </a:p>
          <a:p>
            <a:pPr marL="1143000" lvl="2" indent="-228600" algn="just" rtl="0">
              <a:lnSpc>
                <a:spcPct val="90000"/>
              </a:lnSpc>
              <a:spcBef>
                <a:spcPts val="500"/>
              </a:spcBef>
              <a:spcAft>
                <a:spcPts val="0"/>
              </a:spcAft>
              <a:buClr>
                <a:schemeClr val="lt1"/>
              </a:buClr>
              <a:buSzPts val="1800"/>
              <a:buChar char="•"/>
            </a:pPr>
            <a:r>
              <a:rPr lang="es-ES"/>
              <a:t>Windows Authentication (Autenticación de Windows)</a:t>
            </a:r>
            <a:endParaRPr/>
          </a:p>
          <a:p>
            <a:pPr marL="1143000" lvl="2" indent="-114300" algn="just" rtl="0">
              <a:lnSpc>
                <a:spcPct val="90000"/>
              </a:lnSpc>
              <a:spcBef>
                <a:spcPts val="500"/>
              </a:spcBef>
              <a:spcAft>
                <a:spcPts val="0"/>
              </a:spcAft>
              <a:buClr>
                <a:schemeClr val="lt1"/>
              </a:buClr>
              <a:buSzPts val="1800"/>
              <a:buNone/>
            </a:pPr>
            <a:endParaRPr/>
          </a:p>
          <a:p>
            <a:pPr marL="1143000" lvl="2" indent="-228600" algn="just" rtl="0">
              <a:lnSpc>
                <a:spcPct val="90000"/>
              </a:lnSpc>
              <a:spcBef>
                <a:spcPts val="500"/>
              </a:spcBef>
              <a:spcAft>
                <a:spcPts val="0"/>
              </a:spcAft>
              <a:buClr>
                <a:schemeClr val="lt1"/>
              </a:buClr>
              <a:buSzPts val="1800"/>
              <a:buChar char="•"/>
            </a:pPr>
            <a:r>
              <a:rPr lang="es-ES"/>
              <a:t>SQL Server Authentication (Autenticación de SQL Server)</a:t>
            </a:r>
            <a:endParaRPr/>
          </a:p>
          <a:p>
            <a:pPr marL="1143000" lvl="2" indent="-114300" algn="just" rtl="0">
              <a:lnSpc>
                <a:spcPct val="90000"/>
              </a:lnSpc>
              <a:spcBef>
                <a:spcPts val="500"/>
              </a:spcBef>
              <a:spcAft>
                <a:spcPts val="0"/>
              </a:spcAft>
              <a:buClr>
                <a:schemeClr val="lt1"/>
              </a:buClr>
              <a:buSzPts val="1800"/>
              <a:buNone/>
            </a:pPr>
            <a:endParaRPr/>
          </a:p>
          <a:p>
            <a:pPr marL="1143000" lvl="2" indent="-228600" algn="just" rtl="0">
              <a:lnSpc>
                <a:spcPct val="90000"/>
              </a:lnSpc>
              <a:spcBef>
                <a:spcPts val="500"/>
              </a:spcBef>
              <a:spcAft>
                <a:spcPts val="0"/>
              </a:spcAft>
              <a:buClr>
                <a:schemeClr val="lt1"/>
              </a:buClr>
              <a:buSzPts val="1800"/>
              <a:buChar char="•"/>
            </a:pPr>
            <a:r>
              <a:rPr lang="es-ES"/>
              <a:t>En la instalación de SQL Server 2008 R2, se seleccionó la opción </a:t>
            </a:r>
            <a:r>
              <a:rPr lang="es-ES" b="1"/>
              <a:t>Modo Mixto</a:t>
            </a:r>
            <a:r>
              <a:rPr lang="es-ES"/>
              <a:t>, por lo tanto se puede utilizar cualquiera de las 2 opciones, vamos a seleccionar la opción SQL Server Authentication y digitamos en Login (usuario) </a:t>
            </a:r>
            <a:r>
              <a:rPr lang="es-ES" b="1"/>
              <a:t>sa </a:t>
            </a:r>
            <a:r>
              <a:rPr lang="es-ES"/>
              <a:t>y en Password (contraseña)</a:t>
            </a:r>
            <a:endParaRPr sz="2400"/>
          </a:p>
          <a:p>
            <a:pPr marL="228600" lvl="0" indent="-88900" algn="l" rtl="0">
              <a:lnSpc>
                <a:spcPct val="90000"/>
              </a:lnSpc>
              <a:spcBef>
                <a:spcPts val="1000"/>
              </a:spcBef>
              <a:spcAft>
                <a:spcPts val="0"/>
              </a:spcAft>
              <a:buClr>
                <a:schemeClr val="lt1"/>
              </a:buClr>
              <a:buSzPts val="22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body" idx="1"/>
          </p:nvPr>
        </p:nvSpPr>
        <p:spPr>
          <a:xfrm>
            <a:off x="161764" y="620688"/>
            <a:ext cx="8820472" cy="3880773"/>
          </a:xfrm>
          <a:prstGeom prst="rect">
            <a:avLst/>
          </a:prstGeom>
          <a:noFill/>
          <a:ln>
            <a:noFill/>
          </a:ln>
        </p:spPr>
        <p:txBody>
          <a:bodyPr spcFirstLastPara="1" wrap="square" lIns="91425" tIns="45700" rIns="91425" bIns="45700" anchor="t" anchorCtr="0">
            <a:normAutofit/>
          </a:bodyPr>
          <a:lstStyle/>
          <a:p>
            <a:pPr marL="685800" lvl="1" indent="-228600" algn="just" rtl="0">
              <a:lnSpc>
                <a:spcPct val="90000"/>
              </a:lnSpc>
              <a:spcBef>
                <a:spcPts val="0"/>
              </a:spcBef>
              <a:spcAft>
                <a:spcPts val="0"/>
              </a:spcAft>
              <a:buClr>
                <a:schemeClr val="lt1"/>
              </a:buClr>
              <a:buSzPts val="2000"/>
              <a:buChar char="•"/>
            </a:pPr>
            <a:r>
              <a:rPr lang="es-ES"/>
              <a:t>Hacer clic en el botón Connect(Conectar). </a:t>
            </a:r>
            <a:endParaRPr/>
          </a:p>
          <a:p>
            <a:pPr marL="685800" lvl="1" indent="-228600" algn="just" rtl="0">
              <a:lnSpc>
                <a:spcPct val="90000"/>
              </a:lnSpc>
              <a:spcBef>
                <a:spcPts val="500"/>
              </a:spcBef>
              <a:spcAft>
                <a:spcPts val="0"/>
              </a:spcAft>
              <a:buClr>
                <a:schemeClr val="lt1"/>
              </a:buClr>
              <a:buSzPts val="2000"/>
              <a:buChar char="•"/>
            </a:pPr>
            <a:r>
              <a:rPr lang="es-ES"/>
              <a:t>Se abre una consola como la de la siguiente figura, en el panel izquierdo aparece como raíz el nombre del servidor, incluyendo la versión y credenciales, y como ramas una serie de carpetas con distintos tipos de objetos. En el panel derecho se mostrará el contenido de la carpeta elegida en cada momento en el árbol de la izquierda</a:t>
            </a:r>
            <a:endParaRPr/>
          </a:p>
        </p:txBody>
      </p:sp>
      <p:pic>
        <p:nvPicPr>
          <p:cNvPr id="223" name="Google Shape;223;p31"/>
          <p:cNvPicPr preferRelativeResize="0"/>
          <p:nvPr/>
        </p:nvPicPr>
        <p:blipFill rotWithShape="1">
          <a:blip r:embed="rId3">
            <a:alphaModFix/>
          </a:blip>
          <a:srcRect/>
          <a:stretch/>
        </p:blipFill>
        <p:spPr>
          <a:xfrm>
            <a:off x="2267744" y="3170262"/>
            <a:ext cx="4057650" cy="3067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229" name="Google Shape;229;p32"/>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a:p>
        </p:txBody>
      </p:sp>
      <p:pic>
        <p:nvPicPr>
          <p:cNvPr id="230" name="Google Shape;230;p32"/>
          <p:cNvPicPr preferRelativeResize="0"/>
          <p:nvPr/>
        </p:nvPicPr>
        <p:blipFill rotWithShape="1">
          <a:blip r:embed="rId3">
            <a:alphaModFix/>
          </a:blip>
          <a:srcRect r="35970"/>
          <a:stretch/>
        </p:blipFill>
        <p:spPr>
          <a:xfrm>
            <a:off x="1043608" y="1137265"/>
            <a:ext cx="7202761" cy="512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593803" y="260648"/>
            <a:ext cx="6347713" cy="13208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CREACIÓN DE GRUPOS Y REGISTRO DE SERVIDORES</a:t>
            </a:r>
            <a:endParaRPr/>
          </a:p>
        </p:txBody>
      </p:sp>
      <p:sp>
        <p:nvSpPr>
          <p:cNvPr id="236" name="Google Shape;236;p33"/>
          <p:cNvSpPr txBox="1">
            <a:spLocks noGrp="1"/>
          </p:cNvSpPr>
          <p:nvPr>
            <p:ph type="body" idx="1"/>
          </p:nvPr>
        </p:nvSpPr>
        <p:spPr>
          <a:xfrm>
            <a:off x="323528" y="1581448"/>
            <a:ext cx="8298678"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El Management Studio nos permite administrar varias instancias de SQL Server, tanto si éstas se ejecutan como servidores virtuales en una misma máquina, como si son servidores remotos, ejecutándose en otras máquinas conectados a la red. En principio el único servidor que aparecerá será aquél con el que hemos conectado inicialmente, al iniciar esta herramienta de administración</a:t>
            </a:r>
            <a:endParaRPr/>
          </a:p>
        </p:txBody>
      </p:sp>
      <p:pic>
        <p:nvPicPr>
          <p:cNvPr id="237" name="Google Shape;237;p33"/>
          <p:cNvPicPr preferRelativeResize="0"/>
          <p:nvPr/>
        </p:nvPicPr>
        <p:blipFill rotWithShape="1">
          <a:blip r:embed="rId3">
            <a:alphaModFix/>
          </a:blip>
          <a:srcRect r="69661" b="15268"/>
          <a:stretch/>
        </p:blipFill>
        <p:spPr>
          <a:xfrm>
            <a:off x="3347864" y="3859782"/>
            <a:ext cx="2520280" cy="28815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body" idx="1"/>
          </p:nvPr>
        </p:nvSpPr>
        <p:spPr>
          <a:xfrm>
            <a:off x="179512" y="620688"/>
            <a:ext cx="8255467"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La parte izquierda de la ventana del Management Studio muestra una vista, en forma de árbol de todos los servidores SQL Server con los que se ha establecido conexión. A dicha ventana, llamada Explorador de objetos (Object Explorer), pueden acoplarse otras inicialmente ocultas, entre ellas la denominada Servidores registrados. </a:t>
            </a:r>
            <a:endParaRPr/>
          </a:p>
          <a:p>
            <a:pPr marL="685800" lvl="1" indent="-228600" algn="just" rtl="0">
              <a:lnSpc>
                <a:spcPct val="90000"/>
              </a:lnSpc>
              <a:spcBef>
                <a:spcPts val="500"/>
              </a:spcBef>
              <a:spcAft>
                <a:spcPts val="0"/>
              </a:spcAft>
              <a:buClr>
                <a:schemeClr val="lt1"/>
              </a:buClr>
              <a:buSzPts val="2000"/>
              <a:buChar char="•"/>
            </a:pPr>
            <a:r>
              <a:rPr lang="es-ES"/>
              <a:t>Para visualizar los Servidores registrados haga clic en el menú Ver (View) y elija la opción Servidores registrados (Registered Servers)</a:t>
            </a:r>
            <a:endParaRPr/>
          </a:p>
        </p:txBody>
      </p:sp>
      <p:pic>
        <p:nvPicPr>
          <p:cNvPr id="243" name="Google Shape;243;p34"/>
          <p:cNvPicPr preferRelativeResize="0"/>
          <p:nvPr/>
        </p:nvPicPr>
        <p:blipFill rotWithShape="1">
          <a:blip r:embed="rId3">
            <a:alphaModFix/>
          </a:blip>
          <a:srcRect t="1" r="65604" b="65488"/>
          <a:stretch/>
        </p:blipFill>
        <p:spPr>
          <a:xfrm>
            <a:off x="2516615" y="4149080"/>
            <a:ext cx="3581260" cy="23762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body" idx="1"/>
          </p:nvPr>
        </p:nvSpPr>
        <p:spPr>
          <a:xfrm>
            <a:off x="179512" y="1124744"/>
            <a:ext cx="8523872"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solidFill>
                  <a:schemeClr val="lt1"/>
                </a:solidFill>
                <a:latin typeface="Calibri"/>
                <a:ea typeface="Calibri"/>
                <a:cs typeface="Calibri"/>
                <a:sym typeface="Calibri"/>
              </a:rPr>
              <a:t>En la ventana Servidores registrados aparece también una lista jerárquica en la que el nodo raíz se llama Motor de base le datos, bajo éste se enumeran los servidores con los que se ha establecido conexión (Local Server Groups). Éstos se pueden clasificar en grupos funcionales que podemos crear nosotros mismos, no existiendo en principio grupo alguno. En el interior de cada grupo los servidores aparecen con su nombre, que será de la computadora que actúa como servidor o el asignado a la instancia durante la instalación de SQL Server.</a:t>
            </a:r>
            <a:endParaRPr/>
          </a:p>
        </p:txBody>
      </p:sp>
      <p:pic>
        <p:nvPicPr>
          <p:cNvPr id="249" name="Google Shape;249;p35"/>
          <p:cNvPicPr preferRelativeResize="0"/>
          <p:nvPr/>
        </p:nvPicPr>
        <p:blipFill rotWithShape="1">
          <a:blip r:embed="rId3">
            <a:alphaModFix/>
          </a:blip>
          <a:srcRect t="12632" r="69132" b="63592"/>
          <a:stretch/>
        </p:blipFill>
        <p:spPr>
          <a:xfrm>
            <a:off x="2267744" y="4005064"/>
            <a:ext cx="3638550" cy="2213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2171700" y="404664"/>
            <a:ext cx="637794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a:t>VENTAJAS DE LOS SERVIDORES REGISTRADOS</a:t>
            </a:r>
            <a:br>
              <a:rPr lang="es-ES"/>
            </a:br>
            <a:endParaRPr/>
          </a:p>
        </p:txBody>
      </p:sp>
      <p:sp>
        <p:nvSpPr>
          <p:cNvPr id="255" name="Google Shape;255;p36"/>
          <p:cNvSpPr txBox="1">
            <a:spLocks noGrp="1"/>
          </p:cNvSpPr>
          <p:nvPr>
            <p:ph type="body" idx="1"/>
          </p:nvPr>
        </p:nvSpPr>
        <p:spPr>
          <a:xfrm>
            <a:off x="594360" y="1556792"/>
            <a:ext cx="7362016" cy="4176464"/>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lt1"/>
              </a:buClr>
              <a:buSzPct val="100000"/>
              <a:buNone/>
            </a:pPr>
            <a:r>
              <a:rPr lang="es-ES" sz="2600"/>
              <a:t>Con Servidores registrados puede:</a:t>
            </a:r>
            <a:endParaRPr/>
          </a:p>
          <a:p>
            <a:pPr marL="0" lvl="0" indent="0" algn="l" rtl="0">
              <a:lnSpc>
                <a:spcPct val="90000"/>
              </a:lnSpc>
              <a:spcBef>
                <a:spcPts val="1000"/>
              </a:spcBef>
              <a:spcAft>
                <a:spcPts val="0"/>
              </a:spcAft>
              <a:buClr>
                <a:schemeClr val="lt1"/>
              </a:buClr>
              <a:buSzPct val="100000"/>
              <a:buNone/>
            </a:pPr>
            <a:endParaRPr sz="2600"/>
          </a:p>
          <a:p>
            <a:pPr marL="228600" lvl="0" indent="-228600" algn="l" rtl="0">
              <a:lnSpc>
                <a:spcPct val="90000"/>
              </a:lnSpc>
              <a:spcBef>
                <a:spcPts val="1000"/>
              </a:spcBef>
              <a:spcAft>
                <a:spcPts val="0"/>
              </a:spcAft>
              <a:buClr>
                <a:schemeClr val="lt1"/>
              </a:buClr>
              <a:buSzPct val="100000"/>
              <a:buChar char="•"/>
            </a:pPr>
            <a:r>
              <a:rPr lang="es-ES" sz="2600"/>
              <a:t>Registrar servidores para conservar la información de conexión.</a:t>
            </a:r>
            <a:endParaRPr/>
          </a:p>
          <a:p>
            <a:pPr marL="228600" lvl="0" indent="-228600" algn="l" rtl="0">
              <a:lnSpc>
                <a:spcPct val="90000"/>
              </a:lnSpc>
              <a:spcBef>
                <a:spcPts val="1000"/>
              </a:spcBef>
              <a:spcAft>
                <a:spcPts val="0"/>
              </a:spcAft>
              <a:buClr>
                <a:schemeClr val="lt1"/>
              </a:buClr>
              <a:buSzPct val="100000"/>
              <a:buChar char="•"/>
            </a:pPr>
            <a:r>
              <a:rPr lang="es-ES" sz="2600"/>
              <a:t>Determinar si un servidor registrado está funcionando.</a:t>
            </a:r>
            <a:endParaRPr/>
          </a:p>
          <a:p>
            <a:pPr marL="228600" lvl="0" indent="-228600" algn="l" rtl="0">
              <a:lnSpc>
                <a:spcPct val="90000"/>
              </a:lnSpc>
              <a:spcBef>
                <a:spcPts val="1000"/>
              </a:spcBef>
              <a:spcAft>
                <a:spcPts val="0"/>
              </a:spcAft>
              <a:buClr>
                <a:schemeClr val="lt1"/>
              </a:buClr>
              <a:buSzPct val="100000"/>
              <a:buChar char="•"/>
            </a:pPr>
            <a:r>
              <a:rPr lang="es-ES" sz="2600"/>
              <a:t>Conectar fácilmente el Explorador de objetos y el Editor de consultas a un servidor registrado.</a:t>
            </a:r>
            <a:endParaRPr/>
          </a:p>
          <a:p>
            <a:pPr marL="228600" lvl="0" indent="-228600" algn="l" rtl="0">
              <a:lnSpc>
                <a:spcPct val="90000"/>
              </a:lnSpc>
              <a:spcBef>
                <a:spcPts val="1000"/>
              </a:spcBef>
              <a:spcAft>
                <a:spcPts val="0"/>
              </a:spcAft>
              <a:buClr>
                <a:schemeClr val="lt1"/>
              </a:buClr>
              <a:buSzPct val="100000"/>
              <a:buChar char="•"/>
            </a:pPr>
            <a:r>
              <a:rPr lang="es-ES" sz="2600"/>
              <a:t>Modificar o eliminar la información de registro de un servidor registrado.</a:t>
            </a:r>
            <a:endParaRPr/>
          </a:p>
          <a:p>
            <a:pPr marL="228600" lvl="0" indent="-228600" algn="l" rtl="0">
              <a:lnSpc>
                <a:spcPct val="90000"/>
              </a:lnSpc>
              <a:spcBef>
                <a:spcPts val="1000"/>
              </a:spcBef>
              <a:spcAft>
                <a:spcPts val="0"/>
              </a:spcAft>
              <a:buClr>
                <a:schemeClr val="lt1"/>
              </a:buClr>
              <a:buSzPct val="100000"/>
              <a:buChar char="•"/>
            </a:pPr>
            <a:r>
              <a:rPr lang="es-ES" sz="2600"/>
              <a:t>Crear grupos de servidores.</a:t>
            </a:r>
            <a:endParaRPr/>
          </a:p>
          <a:p>
            <a:pPr marL="228600" lvl="0" indent="-228600" algn="l" rtl="0">
              <a:lnSpc>
                <a:spcPct val="90000"/>
              </a:lnSpc>
              <a:spcBef>
                <a:spcPts val="1000"/>
              </a:spcBef>
              <a:spcAft>
                <a:spcPts val="0"/>
              </a:spcAft>
              <a:buClr>
                <a:schemeClr val="lt1"/>
              </a:buClr>
              <a:buSzPct val="100000"/>
              <a:buChar char="•"/>
            </a:pPr>
            <a:r>
              <a:rPr lang="es-ES" sz="2600"/>
              <a:t>Proporcionar descripciones detalladas de los servidores registrados.</a:t>
            </a:r>
            <a:endParaRPr/>
          </a:p>
          <a:p>
            <a:pPr marL="228600" lvl="0" indent="-228600" algn="l" rtl="0">
              <a:lnSpc>
                <a:spcPct val="90000"/>
              </a:lnSpc>
              <a:spcBef>
                <a:spcPts val="1000"/>
              </a:spcBef>
              <a:spcAft>
                <a:spcPts val="0"/>
              </a:spcAft>
              <a:buClr>
                <a:schemeClr val="lt1"/>
              </a:buClr>
              <a:buSzPct val="100000"/>
              <a:buChar char="•"/>
            </a:pPr>
            <a:r>
              <a:rPr lang="es-ES" sz="2600"/>
              <a:t>Exportar grupos de servidores registrados.</a:t>
            </a:r>
            <a:endParaRPr/>
          </a:p>
          <a:p>
            <a:pPr marL="228600" lvl="0" indent="-228600" algn="l" rtl="0">
              <a:lnSpc>
                <a:spcPct val="90000"/>
              </a:lnSpc>
              <a:spcBef>
                <a:spcPts val="1000"/>
              </a:spcBef>
              <a:spcAft>
                <a:spcPts val="0"/>
              </a:spcAft>
              <a:buClr>
                <a:schemeClr val="lt1"/>
              </a:buClr>
              <a:buSzPct val="100000"/>
              <a:buChar char="•"/>
            </a:pPr>
            <a:r>
              <a:rPr lang="es-ES" sz="2600"/>
              <a:t>Importar grupos de servidores registrados.</a:t>
            </a:r>
            <a:endParaRPr/>
          </a:p>
          <a:p>
            <a:pPr marL="228600" lvl="0" indent="-130810" algn="l" rtl="0">
              <a:lnSpc>
                <a:spcPct val="90000"/>
              </a:lnSpc>
              <a:spcBef>
                <a:spcPts val="1000"/>
              </a:spcBef>
              <a:spcAft>
                <a:spcPts val="0"/>
              </a:spcAft>
              <a:buClr>
                <a:schemeClr val="lt1"/>
              </a:buClr>
              <a:buSzPct val="100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609600" y="188640"/>
            <a:ext cx="6347713" cy="61769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endParaRPr/>
          </a:p>
        </p:txBody>
      </p:sp>
      <p:sp>
        <p:nvSpPr>
          <p:cNvPr id="261" name="Google Shape;261;p37"/>
          <p:cNvSpPr txBox="1">
            <a:spLocks noGrp="1"/>
          </p:cNvSpPr>
          <p:nvPr>
            <p:ph type="body" idx="1"/>
          </p:nvPr>
        </p:nvSpPr>
        <p:spPr>
          <a:xfrm>
            <a:off x="395536" y="1056565"/>
            <a:ext cx="7850833"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Como ejercicio practico se necesita crear un grupo de servidores, para crear un grupo de servidores realice los siguientes pasos: </a:t>
            </a:r>
            <a:endParaRPr/>
          </a:p>
          <a:p>
            <a:pPr marL="685800" lvl="1" indent="-228600" algn="just" rtl="0">
              <a:lnSpc>
                <a:spcPct val="90000"/>
              </a:lnSpc>
              <a:spcBef>
                <a:spcPts val="500"/>
              </a:spcBef>
              <a:spcAft>
                <a:spcPts val="0"/>
              </a:spcAft>
              <a:buClr>
                <a:schemeClr val="lt1"/>
              </a:buClr>
              <a:buSzPts val="2000"/>
              <a:buChar char="•"/>
            </a:pPr>
            <a:r>
              <a:rPr lang="es-ES"/>
              <a:t>Haga clic derecho sobre la opción </a:t>
            </a:r>
            <a:r>
              <a:rPr lang="es-ES" b="1"/>
              <a:t>Local Server Groups </a:t>
            </a:r>
            <a:r>
              <a:rPr lang="es-ES"/>
              <a:t>y haga clic sobre New Server Group</a:t>
            </a:r>
            <a:endParaRPr/>
          </a:p>
        </p:txBody>
      </p:sp>
      <p:pic>
        <p:nvPicPr>
          <p:cNvPr id="262" name="Google Shape;262;p37"/>
          <p:cNvPicPr preferRelativeResize="0"/>
          <p:nvPr/>
        </p:nvPicPr>
        <p:blipFill rotWithShape="1">
          <a:blip r:embed="rId3">
            <a:alphaModFix/>
          </a:blip>
          <a:srcRect l="-191" t="4921" r="70115" b="46844"/>
          <a:stretch/>
        </p:blipFill>
        <p:spPr>
          <a:xfrm>
            <a:off x="2195736" y="2996952"/>
            <a:ext cx="3913287" cy="35283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171700" y="1080176"/>
            <a:ext cx="6457950" cy="969771"/>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Arial"/>
              <a:buNone/>
            </a:pPr>
            <a:r>
              <a:rPr lang="es-ES" b="1">
                <a:latin typeface="Arial"/>
                <a:ea typeface="Arial"/>
                <a:cs typeface="Arial"/>
                <a:sym typeface="Arial"/>
              </a:rPr>
              <a:t>ARQUITECTURA DE LOS SGBD</a:t>
            </a:r>
            <a:endParaRPr>
              <a:latin typeface="Arial"/>
              <a:ea typeface="Arial"/>
              <a:cs typeface="Arial"/>
              <a:sym typeface="Arial"/>
            </a:endParaRPr>
          </a:p>
        </p:txBody>
      </p:sp>
      <p:sp>
        <p:nvSpPr>
          <p:cNvPr id="153" name="Google Shape;153;p20"/>
          <p:cNvSpPr txBox="1">
            <a:spLocks noGrp="1"/>
          </p:cNvSpPr>
          <p:nvPr>
            <p:ph type="body" idx="1"/>
          </p:nvPr>
        </p:nvSpPr>
        <p:spPr>
          <a:xfrm>
            <a:off x="514350" y="2049947"/>
            <a:ext cx="8115300" cy="347131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latin typeface="Times New Roman"/>
                <a:ea typeface="Times New Roman"/>
                <a:cs typeface="Times New Roman"/>
                <a:sym typeface="Times New Roman"/>
              </a:rPr>
              <a:t>Para trabajar con nuestras BD, los SGBD necesitan conocer su estructura (qué entidades habrá, qué atributos tendrán, etc.).</a:t>
            </a:r>
            <a:endParaRPr/>
          </a:p>
          <a:p>
            <a:pPr marL="228600" lvl="0" indent="-228600" algn="just" rtl="0">
              <a:lnSpc>
                <a:spcPct val="90000"/>
              </a:lnSpc>
              <a:spcBef>
                <a:spcPts val="1000"/>
              </a:spcBef>
              <a:spcAft>
                <a:spcPts val="0"/>
              </a:spcAft>
              <a:buClr>
                <a:schemeClr val="lt1"/>
              </a:buClr>
              <a:buSzPts val="2200"/>
              <a:buChar char="•"/>
            </a:pPr>
            <a:r>
              <a:rPr lang="es-ES">
                <a:latin typeface="Times New Roman"/>
                <a:ea typeface="Times New Roman"/>
                <a:cs typeface="Times New Roman"/>
                <a:sym typeface="Times New Roman"/>
              </a:rPr>
              <a:t>Los SGBD necesitan que les demos una descripción o definición de la BD. Esta descripción recibe el nombre de esquema de la BD, y los SGBD la tendrán continuamente a su alcance.</a:t>
            </a:r>
            <a:endParaRPr/>
          </a:p>
          <a:p>
            <a:pPr marL="228600" lvl="0" indent="-228600" algn="just" rtl="0">
              <a:lnSpc>
                <a:spcPct val="90000"/>
              </a:lnSpc>
              <a:spcBef>
                <a:spcPts val="1000"/>
              </a:spcBef>
              <a:spcAft>
                <a:spcPts val="0"/>
              </a:spcAft>
              <a:buClr>
                <a:schemeClr val="lt1"/>
              </a:buClr>
              <a:buSzPts val="2200"/>
              <a:buChar char="•"/>
            </a:pPr>
            <a:r>
              <a:rPr lang="es-ES">
                <a:latin typeface="Times New Roman"/>
                <a:ea typeface="Times New Roman"/>
                <a:cs typeface="Times New Roman"/>
                <a:sym typeface="Times New Roman"/>
              </a:rPr>
              <a:t>El esquema de la BD es un elemento fundamental de la arquitectura de un SGBD que permite independizar el SGBD de la BD; de este modo, se puede cambiar el diseño de la BD (su esquema) sin tener que hacer ningún cambio en el SGBD.</a:t>
            </a:r>
            <a:endParaRPr/>
          </a:p>
          <a:p>
            <a:pPr marL="228600" lvl="0" indent="-88900" algn="just" rtl="0">
              <a:lnSpc>
                <a:spcPct val="90000"/>
              </a:lnSpc>
              <a:spcBef>
                <a:spcPts val="1000"/>
              </a:spcBef>
              <a:spcAft>
                <a:spcPts val="0"/>
              </a:spcAft>
              <a:buClr>
                <a:schemeClr val="lt1"/>
              </a:buClr>
              <a:buSzPts val="22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268" name="Google Shape;268;p38"/>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En el cuadro de dialogo </a:t>
            </a:r>
            <a:r>
              <a:rPr lang="es-ES" b="1"/>
              <a:t>New Server Group Properties </a:t>
            </a:r>
            <a:r>
              <a:rPr lang="es-ES"/>
              <a:t>debe de digitar en la opción Group Name el nombre SGBD y aceptar.</a:t>
            </a:r>
            <a:endParaRPr/>
          </a:p>
        </p:txBody>
      </p:sp>
      <p:pic>
        <p:nvPicPr>
          <p:cNvPr id="269" name="Google Shape;269;p38"/>
          <p:cNvPicPr preferRelativeResize="0"/>
          <p:nvPr/>
        </p:nvPicPr>
        <p:blipFill rotWithShape="1">
          <a:blip r:embed="rId3">
            <a:alphaModFix/>
          </a:blip>
          <a:srcRect/>
          <a:stretch/>
        </p:blipFill>
        <p:spPr>
          <a:xfrm>
            <a:off x="1475656" y="3383320"/>
            <a:ext cx="5527673" cy="28803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275" name="Google Shape;275;p39"/>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Y observe que se ha creado el grupo, realice los mismos pasos para los restantes:</a:t>
            </a:r>
            <a:endParaRPr/>
          </a:p>
          <a:p>
            <a:pPr marL="685800" lvl="1" indent="-228600" algn="l" rtl="0">
              <a:lnSpc>
                <a:spcPct val="90000"/>
              </a:lnSpc>
              <a:spcBef>
                <a:spcPts val="500"/>
              </a:spcBef>
              <a:spcAft>
                <a:spcPts val="0"/>
              </a:spcAft>
              <a:buClr>
                <a:schemeClr val="lt1"/>
              </a:buClr>
              <a:buSzPts val="2000"/>
              <a:buChar char="•"/>
            </a:pPr>
            <a:r>
              <a:rPr lang="es-ES"/>
              <a:t>ServerSql01</a:t>
            </a:r>
            <a:endParaRPr/>
          </a:p>
          <a:p>
            <a:pPr marL="685800" lvl="1" indent="-228600" algn="l" rtl="0">
              <a:lnSpc>
                <a:spcPct val="90000"/>
              </a:lnSpc>
              <a:spcBef>
                <a:spcPts val="500"/>
              </a:spcBef>
              <a:spcAft>
                <a:spcPts val="0"/>
              </a:spcAft>
              <a:buClr>
                <a:schemeClr val="lt1"/>
              </a:buClr>
              <a:buSzPts val="2000"/>
              <a:buChar char="•"/>
            </a:pPr>
            <a:r>
              <a:rPr lang="es-ES"/>
              <a:t>ServerSql02</a:t>
            </a:r>
            <a:endParaRPr/>
          </a:p>
          <a:p>
            <a:pPr marL="685800" lvl="1" indent="-228600" algn="l" rtl="0">
              <a:lnSpc>
                <a:spcPct val="90000"/>
              </a:lnSpc>
              <a:spcBef>
                <a:spcPts val="500"/>
              </a:spcBef>
              <a:spcAft>
                <a:spcPts val="0"/>
              </a:spcAft>
              <a:buClr>
                <a:schemeClr val="lt1"/>
              </a:buClr>
              <a:buSzPts val="2000"/>
              <a:buChar char="•"/>
            </a:pPr>
            <a:r>
              <a:rPr lang="es-ES"/>
              <a:t>ServerSql03</a:t>
            </a:r>
            <a:endParaRPr/>
          </a:p>
          <a:p>
            <a:pPr marL="228600" lvl="0" indent="-228600" algn="l" rtl="0">
              <a:lnSpc>
                <a:spcPct val="90000"/>
              </a:lnSpc>
              <a:spcBef>
                <a:spcPts val="1000"/>
              </a:spcBef>
              <a:spcAft>
                <a:spcPts val="0"/>
              </a:spcAft>
              <a:buClr>
                <a:schemeClr val="lt1"/>
              </a:buClr>
              <a:buSzPts val="2200"/>
              <a:buChar char="•"/>
            </a:pPr>
            <a:r>
              <a:rPr lang="es-ES"/>
              <a:t>Debería quedar de la siguiente manera.</a:t>
            </a:r>
            <a:endParaRPr/>
          </a:p>
        </p:txBody>
      </p:sp>
      <p:pic>
        <p:nvPicPr>
          <p:cNvPr id="276" name="Google Shape;276;p39"/>
          <p:cNvPicPr preferRelativeResize="0"/>
          <p:nvPr/>
        </p:nvPicPr>
        <p:blipFill rotWithShape="1">
          <a:blip r:embed="rId3">
            <a:alphaModFix/>
          </a:blip>
          <a:srcRect t="13655" r="69924" b="61422"/>
          <a:stretch/>
        </p:blipFill>
        <p:spPr>
          <a:xfrm>
            <a:off x="1691680" y="4526014"/>
            <a:ext cx="4527247" cy="19993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2182294" y="214338"/>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REGISTRO DE SERVIDORES</a:t>
            </a:r>
            <a:endParaRPr/>
          </a:p>
        </p:txBody>
      </p:sp>
      <p:sp>
        <p:nvSpPr>
          <p:cNvPr id="282" name="Google Shape;282;p40"/>
          <p:cNvSpPr txBox="1">
            <a:spLocks noGrp="1"/>
          </p:cNvSpPr>
          <p:nvPr>
            <p:ph type="body" idx="1"/>
          </p:nvPr>
        </p:nvSpPr>
        <p:spPr>
          <a:xfrm>
            <a:off x="571461" y="1416605"/>
            <a:ext cx="7732650"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Los grupos y subgrupos no tienen, de por sí, utilidad práctica alguna a menos que los usemos para alojar en su interior enlaces con servidor. </a:t>
            </a:r>
            <a:endParaRPr/>
          </a:p>
          <a:p>
            <a:pPr marL="685800" lvl="1" indent="-228600" algn="just" rtl="0">
              <a:lnSpc>
                <a:spcPct val="90000"/>
              </a:lnSpc>
              <a:spcBef>
                <a:spcPts val="500"/>
              </a:spcBef>
              <a:spcAft>
                <a:spcPts val="0"/>
              </a:spcAft>
              <a:buClr>
                <a:schemeClr val="lt1"/>
              </a:buClr>
              <a:buSzPts val="2000"/>
              <a:buChar char="•"/>
            </a:pPr>
            <a:r>
              <a:rPr lang="es-ES"/>
              <a:t>Haga clic derecho sobre el grupo de servidores llamado SGBS</a:t>
            </a:r>
            <a:r>
              <a:rPr lang="es-ES" b="1"/>
              <a:t> </a:t>
            </a:r>
            <a:endParaRPr sz="2600"/>
          </a:p>
          <a:p>
            <a:pPr marL="685800" lvl="1" indent="-228600" algn="just" rtl="0">
              <a:lnSpc>
                <a:spcPct val="90000"/>
              </a:lnSpc>
              <a:spcBef>
                <a:spcPts val="500"/>
              </a:spcBef>
              <a:spcAft>
                <a:spcPts val="0"/>
              </a:spcAft>
              <a:buClr>
                <a:schemeClr val="lt1"/>
              </a:buClr>
              <a:buSzPts val="2000"/>
              <a:buChar char="•"/>
            </a:pPr>
            <a:r>
              <a:rPr lang="es-ES"/>
              <a:t>Seleccione la opción </a:t>
            </a:r>
            <a:r>
              <a:rPr lang="es-ES" b="1"/>
              <a:t>New Server Registration </a:t>
            </a:r>
            <a:endParaRPr sz="2600"/>
          </a:p>
          <a:p>
            <a:pPr marL="685800" lvl="1" indent="-101600" algn="just" rtl="0">
              <a:lnSpc>
                <a:spcPct val="90000"/>
              </a:lnSpc>
              <a:spcBef>
                <a:spcPts val="500"/>
              </a:spcBef>
              <a:spcAft>
                <a:spcPts val="0"/>
              </a:spcAft>
              <a:buClr>
                <a:schemeClr val="lt1"/>
              </a:buClr>
              <a:buSzPts val="2000"/>
              <a:buNone/>
            </a:pPr>
            <a:endParaRPr/>
          </a:p>
        </p:txBody>
      </p:sp>
      <p:pic>
        <p:nvPicPr>
          <p:cNvPr id="283" name="Google Shape;283;p40"/>
          <p:cNvPicPr preferRelativeResize="0"/>
          <p:nvPr/>
        </p:nvPicPr>
        <p:blipFill rotWithShape="1">
          <a:blip r:embed="rId3">
            <a:alphaModFix/>
          </a:blip>
          <a:srcRect r="66310" b="45721"/>
          <a:stretch/>
        </p:blipFill>
        <p:spPr>
          <a:xfrm>
            <a:off x="1763688" y="3501008"/>
            <a:ext cx="4392488" cy="29523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body" idx="1"/>
          </p:nvPr>
        </p:nvSpPr>
        <p:spPr>
          <a:xfrm>
            <a:off x="755576" y="620688"/>
            <a:ext cx="6347714" cy="3880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Se abre el cuadro de dialogo para registrar un nuevo servidor.</a:t>
            </a:r>
            <a:endParaRPr/>
          </a:p>
        </p:txBody>
      </p:sp>
      <p:pic>
        <p:nvPicPr>
          <p:cNvPr id="289" name="Google Shape;289;p41"/>
          <p:cNvPicPr preferRelativeResize="0"/>
          <p:nvPr/>
        </p:nvPicPr>
        <p:blipFill rotWithShape="1">
          <a:blip r:embed="rId3">
            <a:alphaModFix/>
          </a:blip>
          <a:srcRect/>
          <a:stretch/>
        </p:blipFill>
        <p:spPr>
          <a:xfrm>
            <a:off x="2267744" y="1700808"/>
            <a:ext cx="3981450" cy="49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body" idx="1"/>
          </p:nvPr>
        </p:nvSpPr>
        <p:spPr>
          <a:xfrm>
            <a:off x="539552" y="548680"/>
            <a:ext cx="7563445"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Si no sabemos el nombre del servidor ni su dirección IP, podemos desplegar la lista adjunta y elegir uno de los servidores que aparecen en ella, para la práctica elegir el primer nombre, en la autenticación seleccionar SQL Server Authentication, en el login digitar sa y password. </a:t>
            </a:r>
            <a:endParaRPr/>
          </a:p>
          <a:p>
            <a:pPr marL="685800" lvl="1" indent="-228600" algn="l" rtl="0">
              <a:lnSpc>
                <a:spcPct val="90000"/>
              </a:lnSpc>
              <a:spcBef>
                <a:spcPts val="500"/>
              </a:spcBef>
              <a:spcAft>
                <a:spcPts val="0"/>
              </a:spcAft>
              <a:buClr>
                <a:schemeClr val="lt1"/>
              </a:buClr>
              <a:buSzPts val="2000"/>
              <a:buChar char="•"/>
            </a:pPr>
            <a:r>
              <a:rPr lang="es-ES"/>
              <a:t>Hacer clic en el botón </a:t>
            </a:r>
            <a:r>
              <a:rPr lang="es-ES" b="1"/>
              <a:t>Test o Probar </a:t>
            </a:r>
            <a:r>
              <a:rPr lang="es-ES"/>
              <a:t>para comprobar la conexión con el servidor. </a:t>
            </a:r>
            <a:endParaRPr/>
          </a:p>
          <a:p>
            <a:pPr marL="685800" lvl="1" indent="-228600" algn="l" rtl="0">
              <a:lnSpc>
                <a:spcPct val="90000"/>
              </a:lnSpc>
              <a:spcBef>
                <a:spcPts val="500"/>
              </a:spcBef>
              <a:spcAft>
                <a:spcPts val="0"/>
              </a:spcAft>
              <a:buClr>
                <a:schemeClr val="lt1"/>
              </a:buClr>
              <a:buSzPts val="2000"/>
              <a:buChar char="•"/>
            </a:pPr>
            <a:r>
              <a:rPr lang="es-ES"/>
              <a:t>Si no hay error aparece el siguiente cuadro de mensaje.</a:t>
            </a:r>
            <a:endParaRPr/>
          </a:p>
          <a:p>
            <a:pPr marL="685800" lvl="1" indent="-228600" algn="l" rtl="0">
              <a:lnSpc>
                <a:spcPct val="90000"/>
              </a:lnSpc>
              <a:spcBef>
                <a:spcPts val="500"/>
              </a:spcBef>
              <a:spcAft>
                <a:spcPts val="0"/>
              </a:spcAft>
              <a:buClr>
                <a:schemeClr val="lt1"/>
              </a:buClr>
              <a:buSzPts val="2000"/>
              <a:buChar char="•"/>
            </a:pPr>
            <a:r>
              <a:rPr lang="es-ES"/>
              <a:t>Aceptar y Guardar. Quedara registrado el servidor en el grupo.</a:t>
            </a:r>
            <a:endParaRPr/>
          </a:p>
          <a:p>
            <a:pPr marL="228600" lvl="0" indent="-88900" algn="just" rtl="0">
              <a:lnSpc>
                <a:spcPct val="90000"/>
              </a:lnSpc>
              <a:spcBef>
                <a:spcPts val="1000"/>
              </a:spcBef>
              <a:spcAft>
                <a:spcPts val="0"/>
              </a:spcAft>
              <a:buClr>
                <a:schemeClr val="lt1"/>
              </a:buClr>
              <a:buSzPts val="2200"/>
              <a:buNone/>
            </a:pPr>
            <a:endParaRPr/>
          </a:p>
        </p:txBody>
      </p:sp>
      <p:pic>
        <p:nvPicPr>
          <p:cNvPr id="295" name="Google Shape;295;p42"/>
          <p:cNvPicPr preferRelativeResize="0"/>
          <p:nvPr/>
        </p:nvPicPr>
        <p:blipFill rotWithShape="1">
          <a:blip r:embed="rId3">
            <a:alphaModFix/>
          </a:blip>
          <a:srcRect l="26986" t="12863" r="27151" b="18112"/>
          <a:stretch/>
        </p:blipFill>
        <p:spPr>
          <a:xfrm>
            <a:off x="2771800" y="4077072"/>
            <a:ext cx="3600400" cy="25922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b="1"/>
              <a:t>MOVER UN SERVIDOR A UN GRUPO DE SERVIDORES</a:t>
            </a:r>
            <a:endParaRPr/>
          </a:p>
        </p:txBody>
      </p:sp>
      <p:sp>
        <p:nvSpPr>
          <p:cNvPr id="301" name="Google Shape;301;p43"/>
          <p:cNvSpPr txBox="1">
            <a:spLocks noGrp="1"/>
          </p:cNvSpPr>
          <p:nvPr>
            <p:ph type="body" idx="1"/>
          </p:nvPr>
        </p:nvSpPr>
        <p:spPr>
          <a:xfrm>
            <a:off x="594360" y="2057401"/>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Haga clic derecho en el nombre del servidor.</a:t>
            </a:r>
            <a:endParaRPr/>
          </a:p>
          <a:p>
            <a:pPr marL="228600" lvl="0" indent="-228600" algn="l" rtl="0">
              <a:lnSpc>
                <a:spcPct val="90000"/>
              </a:lnSpc>
              <a:spcBef>
                <a:spcPts val="1000"/>
              </a:spcBef>
              <a:spcAft>
                <a:spcPts val="0"/>
              </a:spcAft>
              <a:buClr>
                <a:schemeClr val="lt1"/>
              </a:buClr>
              <a:buSzPts val="2200"/>
              <a:buChar char="•"/>
            </a:pPr>
            <a:r>
              <a:rPr lang="es-ES"/>
              <a:t>Seleccione la opción Tareas.</a:t>
            </a:r>
            <a:endParaRPr/>
          </a:p>
          <a:p>
            <a:pPr marL="228600" lvl="0" indent="-228600" algn="l" rtl="0">
              <a:lnSpc>
                <a:spcPct val="90000"/>
              </a:lnSpc>
              <a:spcBef>
                <a:spcPts val="1000"/>
              </a:spcBef>
              <a:spcAft>
                <a:spcPts val="0"/>
              </a:spcAft>
              <a:buClr>
                <a:schemeClr val="lt1"/>
              </a:buClr>
              <a:buSzPts val="2200"/>
              <a:buChar char="•"/>
            </a:pPr>
            <a:r>
              <a:rPr lang="es-ES"/>
              <a:t>haga clic en la opción Mover a.</a:t>
            </a:r>
            <a:endParaRPr/>
          </a:p>
        </p:txBody>
      </p:sp>
      <p:pic>
        <p:nvPicPr>
          <p:cNvPr id="302" name="Google Shape;302;p43"/>
          <p:cNvPicPr preferRelativeResize="0"/>
          <p:nvPr/>
        </p:nvPicPr>
        <p:blipFill rotWithShape="1">
          <a:blip r:embed="rId3">
            <a:alphaModFix/>
          </a:blip>
          <a:srcRect t="11921" r="52728" b="39761"/>
          <a:stretch/>
        </p:blipFill>
        <p:spPr>
          <a:xfrm>
            <a:off x="1403648" y="3391233"/>
            <a:ext cx="5040560" cy="28803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body" idx="1"/>
          </p:nvPr>
        </p:nvSpPr>
        <p:spPr>
          <a:xfrm>
            <a:off x="609598" y="783763"/>
            <a:ext cx="7058746"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cuadro de dialogo </a:t>
            </a:r>
            <a:r>
              <a:rPr lang="es-ES" b="1"/>
              <a:t>Move Server Registration, </a:t>
            </a:r>
            <a:r>
              <a:rPr lang="es-ES"/>
              <a:t>seleccione el grupo de servidores llamado ServerSql01 y haga clic en el botón </a:t>
            </a:r>
            <a:r>
              <a:rPr lang="es-ES" b="1"/>
              <a:t>OK o Aceptar.</a:t>
            </a:r>
            <a:endParaRPr/>
          </a:p>
          <a:p>
            <a:pPr marL="228600" lvl="0" indent="-228600" algn="just" rtl="0">
              <a:lnSpc>
                <a:spcPct val="90000"/>
              </a:lnSpc>
              <a:spcBef>
                <a:spcPts val="1000"/>
              </a:spcBef>
              <a:spcAft>
                <a:spcPts val="0"/>
              </a:spcAft>
              <a:buClr>
                <a:schemeClr val="lt1"/>
              </a:buClr>
              <a:buSzPts val="2200"/>
              <a:buChar char="•"/>
            </a:pPr>
            <a:r>
              <a:rPr lang="es-ES"/>
              <a:t>Y observe los cambios.</a:t>
            </a:r>
            <a:endParaRPr/>
          </a:p>
          <a:p>
            <a:pPr marL="228600" lvl="0" indent="-88900" algn="just" rtl="0">
              <a:lnSpc>
                <a:spcPct val="90000"/>
              </a:lnSpc>
              <a:spcBef>
                <a:spcPts val="1000"/>
              </a:spcBef>
              <a:spcAft>
                <a:spcPts val="0"/>
              </a:spcAft>
              <a:buClr>
                <a:schemeClr val="lt1"/>
              </a:buClr>
              <a:buSzPts val="2200"/>
              <a:buNone/>
            </a:pPr>
            <a:endParaRPr/>
          </a:p>
        </p:txBody>
      </p:sp>
      <p:pic>
        <p:nvPicPr>
          <p:cNvPr id="308" name="Google Shape;308;p44"/>
          <p:cNvPicPr preferRelativeResize="0"/>
          <p:nvPr/>
        </p:nvPicPr>
        <p:blipFill rotWithShape="1">
          <a:blip r:embed="rId3">
            <a:alphaModFix/>
          </a:blip>
          <a:srcRect/>
          <a:stretch/>
        </p:blipFill>
        <p:spPr>
          <a:xfrm>
            <a:off x="609598" y="2724150"/>
            <a:ext cx="3952875" cy="4133850"/>
          </a:xfrm>
          <a:prstGeom prst="rect">
            <a:avLst/>
          </a:prstGeom>
          <a:noFill/>
          <a:ln>
            <a:noFill/>
          </a:ln>
        </p:spPr>
      </p:pic>
      <p:pic>
        <p:nvPicPr>
          <p:cNvPr id="309" name="Google Shape;309;p44"/>
          <p:cNvPicPr preferRelativeResize="0"/>
          <p:nvPr/>
        </p:nvPicPr>
        <p:blipFill rotWithShape="1">
          <a:blip r:embed="rId4">
            <a:alphaModFix/>
          </a:blip>
          <a:srcRect t="12247" r="71777" b="58958"/>
          <a:stretch/>
        </p:blipFill>
        <p:spPr>
          <a:xfrm>
            <a:off x="4788024" y="3267292"/>
            <a:ext cx="3105150" cy="1695450"/>
          </a:xfrm>
          <a:prstGeom prst="rect">
            <a:avLst/>
          </a:prstGeom>
          <a:noFill/>
          <a:ln>
            <a:noFill/>
          </a:ln>
        </p:spPr>
      </p:pic>
      <p:sp>
        <p:nvSpPr>
          <p:cNvPr id="310" name="Google Shape;310;p44"/>
          <p:cNvSpPr/>
          <p:nvPr/>
        </p:nvSpPr>
        <p:spPr>
          <a:xfrm>
            <a:off x="5008479" y="3976485"/>
            <a:ext cx="1504950" cy="342900"/>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1" name="Google Shape;311;p44"/>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2" name="Google Shape;312;p44"/>
          <p:cNvSpPr/>
          <p:nvPr/>
        </p:nvSpPr>
        <p:spPr>
          <a:xfrm>
            <a:off x="0" y="457200"/>
            <a:ext cx="91440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3" name="Google Shape;313;p44"/>
          <p:cNvSpPr/>
          <p:nvPr/>
        </p:nvSpPr>
        <p:spPr>
          <a:xfrm>
            <a:off x="0" y="2152650"/>
            <a:ext cx="9144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5"/>
          <p:cNvSpPr txBox="1">
            <a:spLocks noGrp="1"/>
          </p:cNvSpPr>
          <p:nvPr>
            <p:ph type="title"/>
          </p:nvPr>
        </p:nvSpPr>
        <p:spPr>
          <a:xfrm>
            <a:off x="1835696" y="294005"/>
            <a:ext cx="637794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b="1"/>
              <a:t>TRABAJAR SOBRE UN SERVIDOR </a:t>
            </a:r>
            <a:r>
              <a:rPr lang="es-ES"/>
              <a:t/>
            </a:r>
            <a:br>
              <a:rPr lang="es-ES"/>
            </a:br>
            <a:endParaRPr/>
          </a:p>
        </p:txBody>
      </p:sp>
      <p:sp>
        <p:nvSpPr>
          <p:cNvPr id="319" name="Google Shape;319;p45"/>
          <p:cNvSpPr txBox="1">
            <a:spLocks noGrp="1"/>
          </p:cNvSpPr>
          <p:nvPr>
            <p:ph type="body" idx="1"/>
          </p:nvPr>
        </p:nvSpPr>
        <p:spPr>
          <a:xfrm>
            <a:off x="395536" y="1412776"/>
            <a:ext cx="8352928" cy="3880773"/>
          </a:xfrm>
          <a:prstGeom prst="rect">
            <a:avLst/>
          </a:prstGeom>
          <a:noFill/>
          <a:ln>
            <a:noFill/>
          </a:ln>
        </p:spPr>
        <p:txBody>
          <a:bodyPr spcFirstLastPara="1" wrap="square" lIns="91425" tIns="45700" rIns="91425" bIns="45700" anchor="t" anchorCtr="0">
            <a:normAutofit/>
          </a:bodyPr>
          <a:lstStyle/>
          <a:p>
            <a:pPr marL="685800" lvl="1" indent="-228600" algn="just" rtl="0">
              <a:lnSpc>
                <a:spcPct val="90000"/>
              </a:lnSpc>
              <a:spcBef>
                <a:spcPts val="0"/>
              </a:spcBef>
              <a:spcAft>
                <a:spcPts val="0"/>
              </a:spcAft>
              <a:buClr>
                <a:schemeClr val="lt1"/>
              </a:buClr>
              <a:buSzPts val="2000"/>
              <a:buChar char="•"/>
            </a:pPr>
            <a:r>
              <a:rPr lang="es-ES"/>
              <a:t>Desde el Explorador de objetos </a:t>
            </a:r>
            <a:r>
              <a:rPr lang="es-ES" b="1"/>
              <a:t>(seleccionar el menú View y haga clic en Object Explorer) </a:t>
            </a:r>
            <a:r>
              <a:rPr lang="es-ES"/>
              <a:t>podemos acceder a cualquiera de los servidores previamente registrados, así como registrar directamente en esta ventana cualquier otro mediante la opción Conectar (Connect)&gt;Motor de base de datos (Database Engine), sin necesidad de usar la ventana Servidores registrados.</a:t>
            </a:r>
            <a:endParaRPr/>
          </a:p>
          <a:p>
            <a:pPr marL="228600" lvl="0" indent="-88900" algn="just" rtl="0">
              <a:lnSpc>
                <a:spcPct val="90000"/>
              </a:lnSpc>
              <a:spcBef>
                <a:spcPts val="1000"/>
              </a:spcBef>
              <a:spcAft>
                <a:spcPts val="0"/>
              </a:spcAft>
              <a:buClr>
                <a:schemeClr val="lt1"/>
              </a:buClr>
              <a:buSzPts val="2200"/>
              <a:buNone/>
            </a:pPr>
            <a:endParaRPr/>
          </a:p>
        </p:txBody>
      </p:sp>
      <p:pic>
        <p:nvPicPr>
          <p:cNvPr id="320" name="Google Shape;320;p45"/>
          <p:cNvPicPr preferRelativeResize="0"/>
          <p:nvPr/>
        </p:nvPicPr>
        <p:blipFill rotWithShape="1">
          <a:blip r:embed="rId3">
            <a:alphaModFix/>
          </a:blip>
          <a:srcRect t="11608" r="68603" b="20623"/>
          <a:stretch/>
        </p:blipFill>
        <p:spPr>
          <a:xfrm>
            <a:off x="2555776" y="3645024"/>
            <a:ext cx="4536504" cy="29189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326" name="Google Shape;326;p46"/>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Cada servidor tiene asociado un menú emergente en el que aparecen varias opciones, algunas de ellas equivalentes a las que teníamos en el Configuration Manager.</a:t>
            </a:r>
            <a:endParaRPr/>
          </a:p>
          <a:p>
            <a:pPr marL="228600" lvl="0" indent="-228600" algn="just" rtl="0">
              <a:lnSpc>
                <a:spcPct val="90000"/>
              </a:lnSpc>
              <a:spcBef>
                <a:spcPts val="1000"/>
              </a:spcBef>
              <a:spcAft>
                <a:spcPts val="0"/>
              </a:spcAft>
              <a:buClr>
                <a:schemeClr val="lt1"/>
              </a:buClr>
              <a:buSzPts val="2200"/>
              <a:buChar char="•"/>
            </a:pPr>
            <a:r>
              <a:rPr lang="es-ES"/>
              <a:t>Hacer clic derecho sobre el nombre del servidor.</a:t>
            </a:r>
            <a:endParaRPr/>
          </a:p>
        </p:txBody>
      </p:sp>
      <p:pic>
        <p:nvPicPr>
          <p:cNvPr id="327" name="Google Shape;327;p46"/>
          <p:cNvPicPr preferRelativeResize="0"/>
          <p:nvPr/>
        </p:nvPicPr>
        <p:blipFill rotWithShape="1">
          <a:blip r:embed="rId3">
            <a:alphaModFix/>
          </a:blip>
          <a:srcRect t="11608" r="69661" b="20623"/>
          <a:stretch/>
        </p:blipFill>
        <p:spPr>
          <a:xfrm>
            <a:off x="2964304" y="3983962"/>
            <a:ext cx="2615807" cy="27574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7"/>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333" name="Google Shape;333;p47"/>
          <p:cNvSpPr txBox="1">
            <a:spLocks noGrp="1"/>
          </p:cNvSpPr>
          <p:nvPr>
            <p:ph type="body" idx="1"/>
          </p:nvPr>
        </p:nvSpPr>
        <p:spPr>
          <a:xfrm>
            <a:off x="609598" y="2160590"/>
            <a:ext cx="7940041" cy="4292746"/>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Cinco de las opciones de este menú son: </a:t>
            </a:r>
            <a:endParaRPr/>
          </a:p>
          <a:p>
            <a:pPr marL="685800" lvl="1" indent="-228600" algn="just" rtl="0">
              <a:lnSpc>
                <a:spcPct val="90000"/>
              </a:lnSpc>
              <a:spcBef>
                <a:spcPts val="500"/>
              </a:spcBef>
              <a:spcAft>
                <a:spcPts val="0"/>
              </a:spcAft>
              <a:buClr>
                <a:schemeClr val="lt1"/>
              </a:buClr>
              <a:buSzPts val="2000"/>
              <a:buChar char="•"/>
            </a:pPr>
            <a:r>
              <a:rPr lang="es-ES" b="1"/>
              <a:t>Iniciar (Start)</a:t>
            </a:r>
            <a:endParaRPr/>
          </a:p>
          <a:p>
            <a:pPr marL="685800" lvl="1" indent="-228600" algn="just" rtl="0">
              <a:lnSpc>
                <a:spcPct val="90000"/>
              </a:lnSpc>
              <a:spcBef>
                <a:spcPts val="500"/>
              </a:spcBef>
              <a:spcAft>
                <a:spcPts val="0"/>
              </a:spcAft>
              <a:buClr>
                <a:schemeClr val="lt1"/>
              </a:buClr>
              <a:buSzPts val="2000"/>
              <a:buChar char="•"/>
            </a:pPr>
            <a:r>
              <a:rPr lang="es-ES" b="1"/>
              <a:t>Detener (Stop)</a:t>
            </a:r>
            <a:endParaRPr/>
          </a:p>
          <a:p>
            <a:pPr marL="685800" lvl="1" indent="-228600" algn="just" rtl="0">
              <a:lnSpc>
                <a:spcPct val="90000"/>
              </a:lnSpc>
              <a:spcBef>
                <a:spcPts val="500"/>
              </a:spcBef>
              <a:spcAft>
                <a:spcPts val="0"/>
              </a:spcAft>
              <a:buClr>
                <a:schemeClr val="lt1"/>
              </a:buClr>
              <a:buSzPts val="2000"/>
              <a:buChar char="•"/>
            </a:pPr>
            <a:r>
              <a:rPr lang="es-ES" b="1"/>
              <a:t>Pausar (Pause)</a:t>
            </a:r>
            <a:endParaRPr/>
          </a:p>
          <a:p>
            <a:pPr marL="685800" lvl="1" indent="-228600" algn="just" rtl="0">
              <a:lnSpc>
                <a:spcPct val="90000"/>
              </a:lnSpc>
              <a:spcBef>
                <a:spcPts val="500"/>
              </a:spcBef>
              <a:spcAft>
                <a:spcPts val="0"/>
              </a:spcAft>
              <a:buClr>
                <a:schemeClr val="lt1"/>
              </a:buClr>
              <a:buSzPts val="2000"/>
              <a:buChar char="•"/>
            </a:pPr>
            <a:r>
              <a:rPr lang="es-ES" b="1"/>
              <a:t>Reanudar (Resume)</a:t>
            </a:r>
            <a:endParaRPr/>
          </a:p>
          <a:p>
            <a:pPr marL="685800" lvl="1" indent="-228600" algn="just" rtl="0">
              <a:lnSpc>
                <a:spcPct val="90000"/>
              </a:lnSpc>
              <a:spcBef>
                <a:spcPts val="500"/>
              </a:spcBef>
              <a:spcAft>
                <a:spcPts val="0"/>
              </a:spcAft>
              <a:buClr>
                <a:schemeClr val="lt1"/>
              </a:buClr>
              <a:buSzPts val="2000"/>
              <a:buChar char="•"/>
            </a:pPr>
            <a:r>
              <a:rPr lang="es-ES" b="1"/>
              <a:t>Reiniciar (Restart) </a:t>
            </a:r>
            <a:endParaRPr/>
          </a:p>
          <a:p>
            <a:pPr marL="228600" lvl="0" indent="-228600" algn="just" rtl="0">
              <a:lnSpc>
                <a:spcPct val="90000"/>
              </a:lnSpc>
              <a:spcBef>
                <a:spcPts val="1000"/>
              </a:spcBef>
              <a:spcAft>
                <a:spcPts val="0"/>
              </a:spcAft>
              <a:buClr>
                <a:schemeClr val="lt1"/>
              </a:buClr>
              <a:buSzPts val="2200"/>
              <a:buChar char="•"/>
            </a:pPr>
            <a:r>
              <a:rPr lang="es-ES"/>
              <a:t>Con Estas opciones podemos cambiar el estado del servicio directamente, incluso si estamos trabajando sobre un servidor remoto. </a:t>
            </a:r>
            <a:endParaRPr/>
          </a:p>
          <a:p>
            <a:pPr marL="228600" lvl="0" indent="-228600" algn="just" rtl="0">
              <a:lnSpc>
                <a:spcPct val="90000"/>
              </a:lnSpc>
              <a:spcBef>
                <a:spcPts val="1000"/>
              </a:spcBef>
              <a:spcAft>
                <a:spcPts val="0"/>
              </a:spcAft>
              <a:buClr>
                <a:schemeClr val="lt1"/>
              </a:buClr>
              <a:buSzPts val="2200"/>
              <a:buChar char="•"/>
            </a:pPr>
            <a:r>
              <a:rPr lang="es-ES"/>
              <a:t>Ejemplo Detener Servidor y ver sus resultados, luego volver a iniciar el servidor</a:t>
            </a:r>
            <a:endParaRPr/>
          </a:p>
          <a:p>
            <a:pPr marL="228600" lvl="0" indent="-88900" algn="just" rtl="0">
              <a:lnSpc>
                <a:spcPct val="90000"/>
              </a:lnSpc>
              <a:spcBef>
                <a:spcPts val="1000"/>
              </a:spcBef>
              <a:spcAft>
                <a:spcPts val="0"/>
              </a:spcAft>
              <a:buClr>
                <a:schemeClr val="lt1"/>
              </a:buClr>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159" name="Google Shape;159;p21"/>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b="1"/>
              <a:t>Tenemos los Distintos Niveles:</a:t>
            </a:r>
            <a:endParaRPr/>
          </a:p>
          <a:p>
            <a:pPr marL="228600" lvl="0" indent="-88900" algn="l" rtl="0">
              <a:lnSpc>
                <a:spcPct val="90000"/>
              </a:lnSpc>
              <a:spcBef>
                <a:spcPts val="1000"/>
              </a:spcBef>
              <a:spcAft>
                <a:spcPts val="0"/>
              </a:spcAft>
              <a:buClr>
                <a:schemeClr val="lt1"/>
              </a:buClr>
              <a:buSzPts val="2200"/>
              <a:buNone/>
            </a:pPr>
            <a:endParaRPr b="1"/>
          </a:p>
          <a:p>
            <a:pPr marL="685800" lvl="1" indent="-228600" algn="l" rtl="0">
              <a:lnSpc>
                <a:spcPct val="90000"/>
              </a:lnSpc>
              <a:spcBef>
                <a:spcPts val="500"/>
              </a:spcBef>
              <a:spcAft>
                <a:spcPts val="0"/>
              </a:spcAft>
              <a:buClr>
                <a:schemeClr val="lt1"/>
              </a:buClr>
              <a:buSzPts val="2000"/>
              <a:buChar char="•"/>
            </a:pPr>
            <a:r>
              <a:rPr lang="es-ES" u="sng"/>
              <a:t>Nivel Externo</a:t>
            </a:r>
            <a:endParaRPr/>
          </a:p>
          <a:p>
            <a:pPr marL="685800" lvl="1" indent="-228600" algn="l" rtl="0">
              <a:lnSpc>
                <a:spcPct val="90000"/>
              </a:lnSpc>
              <a:spcBef>
                <a:spcPts val="500"/>
              </a:spcBef>
              <a:spcAft>
                <a:spcPts val="0"/>
              </a:spcAft>
              <a:buClr>
                <a:schemeClr val="lt1"/>
              </a:buClr>
              <a:buSzPts val="2000"/>
              <a:buChar char="•"/>
            </a:pPr>
            <a:r>
              <a:rPr lang="es-ES" u="sng"/>
              <a:t>Nivel Conceptual</a:t>
            </a:r>
            <a:endParaRPr/>
          </a:p>
          <a:p>
            <a:pPr marL="685800" lvl="1" indent="-228600" algn="l" rtl="0">
              <a:lnSpc>
                <a:spcPct val="90000"/>
              </a:lnSpc>
              <a:spcBef>
                <a:spcPts val="500"/>
              </a:spcBef>
              <a:spcAft>
                <a:spcPts val="0"/>
              </a:spcAft>
              <a:buClr>
                <a:schemeClr val="lt1"/>
              </a:buClr>
              <a:buSzPts val="2000"/>
              <a:buChar char="•"/>
            </a:pPr>
            <a:r>
              <a:rPr lang="es-ES" u="sng"/>
              <a:t>Nivel Interno</a:t>
            </a:r>
            <a:endParaRPr/>
          </a:p>
          <a:p>
            <a:pPr marL="228600" lvl="0" indent="-88900" algn="l" rtl="0">
              <a:lnSpc>
                <a:spcPct val="90000"/>
              </a:lnSpc>
              <a:spcBef>
                <a:spcPts val="1000"/>
              </a:spcBef>
              <a:spcAft>
                <a:spcPts val="0"/>
              </a:spcAft>
              <a:buClr>
                <a:schemeClr val="lt1"/>
              </a:buClr>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b="1"/>
              <a:t>VALORES DE CONEXIÓN OPCIONALES DEL EXPLORADOR DE OBJETOS </a:t>
            </a:r>
            <a:endParaRPr/>
          </a:p>
        </p:txBody>
      </p:sp>
      <p:sp>
        <p:nvSpPr>
          <p:cNvPr id="339" name="Google Shape;339;p48"/>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just" rtl="0">
              <a:lnSpc>
                <a:spcPct val="90000"/>
              </a:lnSpc>
              <a:spcBef>
                <a:spcPts val="0"/>
              </a:spcBef>
              <a:spcAft>
                <a:spcPts val="0"/>
              </a:spcAft>
              <a:buClr>
                <a:schemeClr val="lt1"/>
              </a:buClr>
              <a:buSzPts val="2200"/>
              <a:buNone/>
            </a:pPr>
            <a:endParaRPr/>
          </a:p>
          <a:p>
            <a:pPr marL="228600" lvl="0" indent="-228600" algn="just" rtl="0">
              <a:lnSpc>
                <a:spcPct val="90000"/>
              </a:lnSpc>
              <a:spcBef>
                <a:spcPts val="1000"/>
              </a:spcBef>
              <a:spcAft>
                <a:spcPts val="0"/>
              </a:spcAft>
              <a:buClr>
                <a:schemeClr val="lt1"/>
              </a:buClr>
              <a:buSzPts val="2200"/>
              <a:buChar char="•"/>
            </a:pPr>
            <a:r>
              <a:rPr lang="es-ES"/>
              <a:t>Al conectarse a un servidor, es posible especificar información de conexión adicional de en el cuadro diálogo Connect to Server (Conectar al servidor). El cuadro de diálogo Conectar al servidor conservará los últimos valores utilizados. </a:t>
            </a:r>
            <a:endParaRPr/>
          </a:p>
          <a:p>
            <a:pPr marL="228600" lvl="0" indent="-88900" algn="just" rtl="0">
              <a:lnSpc>
                <a:spcPct val="90000"/>
              </a:lnSpc>
              <a:spcBef>
                <a:spcPts val="1000"/>
              </a:spcBef>
              <a:spcAft>
                <a:spcPts val="0"/>
              </a:spcAft>
              <a:buClr>
                <a:schemeClr val="lt1"/>
              </a:buClr>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b="1"/>
              <a:t>ESPECIFICAR VALORES DE CONEXIÓN OPCIONALES </a:t>
            </a:r>
            <a:r>
              <a:rPr lang="es-ES"/>
              <a:t/>
            </a:r>
            <a:br>
              <a:rPr lang="es-ES"/>
            </a:br>
            <a:endParaRPr/>
          </a:p>
        </p:txBody>
      </p:sp>
      <p:sp>
        <p:nvSpPr>
          <p:cNvPr id="345" name="Google Shape;345;p49"/>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Hacer clic en Conectar en la barra de herramientas del Explorador de objetos y, a continuación, haga clic en el tipo de servidor al que se desea conectarse, hacer clic en Database Engine…</a:t>
            </a:r>
            <a:endParaRPr/>
          </a:p>
        </p:txBody>
      </p:sp>
      <p:pic>
        <p:nvPicPr>
          <p:cNvPr id="346" name="Google Shape;346;p49"/>
          <p:cNvPicPr preferRelativeResize="0"/>
          <p:nvPr/>
        </p:nvPicPr>
        <p:blipFill rotWithShape="1">
          <a:blip r:embed="rId3">
            <a:alphaModFix/>
          </a:blip>
          <a:srcRect t="11922" r="76717" b="65174"/>
          <a:stretch/>
        </p:blipFill>
        <p:spPr>
          <a:xfrm>
            <a:off x="1835696" y="3645024"/>
            <a:ext cx="3744416" cy="23042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609599" y="609600"/>
            <a:ext cx="6347713" cy="515144"/>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endParaRPr/>
          </a:p>
        </p:txBody>
      </p:sp>
      <p:sp>
        <p:nvSpPr>
          <p:cNvPr id="352" name="Google Shape;352;p50"/>
          <p:cNvSpPr txBox="1">
            <a:spLocks noGrp="1"/>
          </p:cNvSpPr>
          <p:nvPr>
            <p:ph type="body" idx="1"/>
          </p:nvPr>
        </p:nvSpPr>
        <p:spPr>
          <a:xfrm>
            <a:off x="609598" y="1268760"/>
            <a:ext cx="6347714" cy="3880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Aparece el cuadro de diálogo Conectar al servidor. </a:t>
            </a:r>
            <a:endParaRPr/>
          </a:p>
          <a:p>
            <a:pPr marL="228600" lvl="0" indent="-228600" algn="l" rtl="0">
              <a:lnSpc>
                <a:spcPct val="90000"/>
              </a:lnSpc>
              <a:spcBef>
                <a:spcPts val="1000"/>
              </a:spcBef>
              <a:spcAft>
                <a:spcPts val="0"/>
              </a:spcAft>
              <a:buClr>
                <a:schemeClr val="lt1"/>
              </a:buClr>
              <a:buSzPts val="2200"/>
              <a:buChar char="•"/>
            </a:pPr>
            <a:r>
              <a:rPr lang="es-ES"/>
              <a:t>En el cuadro Nombre del servidor, seleccionar el nombre de la instancia de SQL Server, autenticación de SQL Server, usuario sa y la contraseña.</a:t>
            </a:r>
            <a:endParaRPr/>
          </a:p>
        </p:txBody>
      </p:sp>
      <p:pic>
        <p:nvPicPr>
          <p:cNvPr id="353" name="Google Shape;353;p50"/>
          <p:cNvPicPr preferRelativeResize="0"/>
          <p:nvPr/>
        </p:nvPicPr>
        <p:blipFill rotWithShape="1">
          <a:blip r:embed="rId3">
            <a:alphaModFix/>
          </a:blip>
          <a:srcRect/>
          <a:stretch/>
        </p:blipFill>
        <p:spPr>
          <a:xfrm>
            <a:off x="2490790" y="3284984"/>
            <a:ext cx="4473554" cy="33814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body" idx="1"/>
          </p:nvPr>
        </p:nvSpPr>
        <p:spPr>
          <a:xfrm>
            <a:off x="827584" y="548680"/>
            <a:ext cx="6347714"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Hacer clic en el botón Options (Opciones). El cuadro de diálogo Conectar al servidor mostrará las opciones adicionales.</a:t>
            </a:r>
            <a:endParaRPr/>
          </a:p>
        </p:txBody>
      </p:sp>
      <p:pic>
        <p:nvPicPr>
          <p:cNvPr id="359" name="Google Shape;359;p51"/>
          <p:cNvPicPr preferRelativeResize="0"/>
          <p:nvPr/>
        </p:nvPicPr>
        <p:blipFill rotWithShape="1">
          <a:blip r:embed="rId3">
            <a:alphaModFix/>
          </a:blip>
          <a:srcRect/>
          <a:stretch/>
        </p:blipFill>
        <p:spPr>
          <a:xfrm>
            <a:off x="2543175" y="1700808"/>
            <a:ext cx="4057650" cy="4772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324475" y="383912"/>
            <a:ext cx="7776864"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Hacer clic en la ficha Connection Properties (Propiedades de conexión) para definir los valores adicionales. </a:t>
            </a:r>
            <a:endParaRPr/>
          </a:p>
          <a:p>
            <a:pPr marL="228600" lvl="0" indent="-228600" algn="just" rtl="0">
              <a:lnSpc>
                <a:spcPct val="90000"/>
              </a:lnSpc>
              <a:spcBef>
                <a:spcPts val="1000"/>
              </a:spcBef>
              <a:spcAft>
                <a:spcPts val="0"/>
              </a:spcAft>
              <a:buClr>
                <a:schemeClr val="lt1"/>
              </a:buClr>
              <a:buSzPts val="2200"/>
              <a:buChar char="•"/>
            </a:pPr>
            <a:r>
              <a:rPr lang="es-ES"/>
              <a:t>Los valores disponibles varían según el tipo de servidor.</a:t>
            </a:r>
            <a:endParaRPr/>
          </a:p>
          <a:p>
            <a:pPr marL="228600" lvl="0" indent="-228600" algn="just" rtl="0">
              <a:lnSpc>
                <a:spcPct val="90000"/>
              </a:lnSpc>
              <a:spcBef>
                <a:spcPts val="1000"/>
              </a:spcBef>
              <a:spcAft>
                <a:spcPts val="0"/>
              </a:spcAft>
              <a:buClr>
                <a:schemeClr val="lt1"/>
              </a:buClr>
              <a:buSzPts val="2200"/>
              <a:buChar char="•"/>
            </a:pPr>
            <a:r>
              <a:rPr lang="es-ES"/>
              <a:t> En el Motor de base de datos están disponibles los valores siguientes:</a:t>
            </a:r>
            <a:endParaRPr/>
          </a:p>
          <a:p>
            <a:pPr marL="685800" lvl="1" indent="-101600" algn="just" rtl="0">
              <a:lnSpc>
                <a:spcPct val="90000"/>
              </a:lnSpc>
              <a:spcBef>
                <a:spcPts val="500"/>
              </a:spcBef>
              <a:spcAft>
                <a:spcPts val="0"/>
              </a:spcAft>
              <a:buClr>
                <a:schemeClr val="lt1"/>
              </a:buClr>
              <a:buSzPts val="2000"/>
              <a:buNone/>
            </a:pPr>
            <a:endParaRPr/>
          </a:p>
        </p:txBody>
      </p:sp>
      <p:graphicFrame>
        <p:nvGraphicFramePr>
          <p:cNvPr id="365" name="Google Shape;365;p52"/>
          <p:cNvGraphicFramePr/>
          <p:nvPr/>
        </p:nvGraphicFramePr>
        <p:xfrm>
          <a:off x="178565" y="2924944"/>
          <a:ext cx="3000000" cy="3000000"/>
        </p:xfrm>
        <a:graphic>
          <a:graphicData uri="http://schemas.openxmlformats.org/drawingml/2006/table">
            <a:tbl>
              <a:tblPr firstRow="1" bandRow="1">
                <a:noFill/>
                <a:tableStyleId>{45A96592-73C8-444B-B92D-26FA19E9F437}</a:tableStyleId>
              </a:tblPr>
              <a:tblGrid>
                <a:gridCol w="4320475">
                  <a:extLst>
                    <a:ext uri="{9D8B030D-6E8A-4147-A177-3AD203B41FA5}">
                      <a16:colId xmlns:a16="http://schemas.microsoft.com/office/drawing/2014/main" val="20000"/>
                    </a:ext>
                  </a:extLst>
                </a:gridCol>
                <a:gridCol w="4320475">
                  <a:extLst>
                    <a:ext uri="{9D8B030D-6E8A-4147-A177-3AD203B41FA5}">
                      <a16:colId xmlns:a16="http://schemas.microsoft.com/office/drawing/2014/main" val="20001"/>
                    </a:ext>
                  </a:extLst>
                </a:gridCol>
              </a:tblGrid>
              <a:tr h="370850">
                <a:tc>
                  <a:txBody>
                    <a:bodyPr/>
                    <a:lstStyle/>
                    <a:p>
                      <a:pPr marL="0" marR="0" lvl="0" indent="0" algn="ctr" rtl="0">
                        <a:spcBef>
                          <a:spcPts val="0"/>
                        </a:spcBef>
                        <a:spcAft>
                          <a:spcPts val="0"/>
                        </a:spcAft>
                        <a:buNone/>
                      </a:pPr>
                      <a:r>
                        <a:rPr lang="es-ES" sz="1400" u="none" strike="noStrike" cap="none"/>
                        <a:t>Valor</a:t>
                      </a:r>
                      <a:endParaRPr sz="1400" u="none" strike="noStrike" cap="none"/>
                    </a:p>
                  </a:txBody>
                  <a:tcPr marL="91450" marR="91450" marT="45725" marB="45725"/>
                </a:tc>
                <a:tc>
                  <a:txBody>
                    <a:bodyPr/>
                    <a:lstStyle/>
                    <a:p>
                      <a:pPr marL="0" marR="0" lvl="0" indent="0" algn="ctr" rtl="0">
                        <a:spcBef>
                          <a:spcPts val="0"/>
                        </a:spcBef>
                        <a:spcAft>
                          <a:spcPts val="0"/>
                        </a:spcAft>
                        <a:buNone/>
                      </a:pPr>
                      <a:r>
                        <a:rPr lang="es-ES" sz="1400" u="none" strike="noStrike" cap="none"/>
                        <a:t>Descripción</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s-ES" sz="1400" u="none" strike="noStrike" cap="none"/>
                        <a:t>Conectar con Base de Datos</a:t>
                      </a:r>
                      <a:endParaRPr sz="1400"/>
                    </a:p>
                  </a:txBody>
                  <a:tcPr marL="91450" marR="91450" marT="45725" marB="45725"/>
                </a:tc>
                <a:tc>
                  <a:txBody>
                    <a:bodyPr/>
                    <a:lstStyle/>
                    <a:p>
                      <a:pPr marL="0" marR="0" lvl="0" indent="0" algn="l" rtl="0">
                        <a:spcBef>
                          <a:spcPts val="0"/>
                        </a:spcBef>
                        <a:spcAft>
                          <a:spcPts val="0"/>
                        </a:spcAft>
                        <a:buNone/>
                      </a:pPr>
                      <a:r>
                        <a:rPr lang="es-ES" sz="1400"/>
                        <a:t>Se elige entre las B.D. disponibles en el servidor. Se mostrara solo la lista de B.D. autorizadas.</a:t>
                      </a:r>
                      <a:endParaRPr sz="14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s-ES" sz="1400"/>
                        <a:t>Protocolo de Red</a:t>
                      </a:r>
                      <a:endParaRPr sz="1400"/>
                    </a:p>
                  </a:txBody>
                  <a:tcPr marL="91450" marR="91450" marT="45725" marB="45725"/>
                </a:tc>
                <a:tc>
                  <a:txBody>
                    <a:bodyPr/>
                    <a:lstStyle/>
                    <a:p>
                      <a:pPr marL="0" marR="0" lvl="0" indent="0" algn="l" rtl="0">
                        <a:spcBef>
                          <a:spcPts val="0"/>
                        </a:spcBef>
                        <a:spcAft>
                          <a:spcPts val="0"/>
                        </a:spcAft>
                        <a:buNone/>
                      </a:pPr>
                      <a:r>
                        <a:rPr lang="es-ES" sz="1400"/>
                        <a:t>Se selecciona entre memoria compartida, TCP/IP o Canalización con Nombre</a:t>
                      </a:r>
                      <a:endParaRPr sz="14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s-ES" sz="1400"/>
                        <a:t>Tamaño del Paquete de Red</a:t>
                      </a:r>
                      <a:endParaRPr sz="1400"/>
                    </a:p>
                  </a:txBody>
                  <a:tcPr marL="91450" marR="91450" marT="45725" marB="45725"/>
                </a:tc>
                <a:tc>
                  <a:txBody>
                    <a:bodyPr/>
                    <a:lstStyle/>
                    <a:p>
                      <a:pPr marL="0" marR="0" lvl="0" indent="0" algn="l" rtl="0">
                        <a:spcBef>
                          <a:spcPts val="0"/>
                        </a:spcBef>
                        <a:spcAft>
                          <a:spcPts val="0"/>
                        </a:spcAft>
                        <a:buNone/>
                      </a:pPr>
                      <a:r>
                        <a:rPr lang="es-ES" sz="1400"/>
                        <a:t>Se configura en Bytes. El valor predeterminado es 4096 bytes</a:t>
                      </a:r>
                      <a:endParaRPr sz="14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s-ES" sz="1400"/>
                        <a:t>Tiempo de espera de la Conexión</a:t>
                      </a:r>
                      <a:endParaRPr sz="1400"/>
                    </a:p>
                  </a:txBody>
                  <a:tcPr marL="91450" marR="91450" marT="45725" marB="45725"/>
                </a:tc>
                <a:tc>
                  <a:txBody>
                    <a:bodyPr/>
                    <a:lstStyle/>
                    <a:p>
                      <a:pPr marL="0" marR="0" lvl="0" indent="0" algn="l" rtl="0">
                        <a:spcBef>
                          <a:spcPts val="0"/>
                        </a:spcBef>
                        <a:spcAft>
                          <a:spcPts val="0"/>
                        </a:spcAft>
                        <a:buNone/>
                      </a:pPr>
                      <a:r>
                        <a:rPr lang="es-ES" sz="1400"/>
                        <a:t>Se configura en segundos. El valor predeterminado es 15 seg.</a:t>
                      </a:r>
                      <a:endParaRPr sz="14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s-ES" sz="1400"/>
                        <a:t>Tiempo de espera de ejecución.</a:t>
                      </a:r>
                      <a:endParaRPr/>
                    </a:p>
                    <a:p>
                      <a:pPr marL="0" marR="0" lvl="0" indent="0" algn="l" rtl="0">
                        <a:spcBef>
                          <a:spcPts val="0"/>
                        </a:spcBef>
                        <a:spcAft>
                          <a:spcPts val="0"/>
                        </a:spcAft>
                        <a:buNone/>
                      </a:pPr>
                      <a:endParaRPr sz="1400"/>
                    </a:p>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r>
                        <a:rPr lang="es-ES" sz="1400"/>
                        <a:t>Se configura en segundos. El valor predeterminado (0) indica que el tiempo de espera de ejecución nunca se agotara.</a:t>
                      </a:r>
                      <a:endParaRPr sz="14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lt1"/>
                        </a:buClr>
                        <a:buSzPts val="1400"/>
                        <a:buFont typeface="Century Gothic"/>
                        <a:buNone/>
                      </a:pPr>
                      <a:r>
                        <a:rPr lang="es-ES" sz="1400"/>
                        <a:t>Cifrar conexión</a:t>
                      </a:r>
                      <a:endParaRPr sz="1400"/>
                    </a:p>
                    <a:p>
                      <a:pPr marL="0" marR="0" lvl="0" indent="0" algn="l" rtl="0">
                        <a:spcBef>
                          <a:spcPts val="0"/>
                        </a:spcBef>
                        <a:spcAft>
                          <a:spcPts val="0"/>
                        </a:spcAft>
                        <a:buNone/>
                      </a:pPr>
                      <a:endParaRPr sz="1400"/>
                    </a:p>
                  </a:txBody>
                  <a:tcPr marL="91450" marR="91450" marT="45725" marB="45725"/>
                </a:tc>
                <a:tc>
                  <a:txBody>
                    <a:bodyPr/>
                    <a:lstStyle/>
                    <a:p>
                      <a:pPr marL="0" marR="0" lvl="0" indent="0" algn="l" rtl="0">
                        <a:spcBef>
                          <a:spcPts val="0"/>
                        </a:spcBef>
                        <a:spcAft>
                          <a:spcPts val="0"/>
                        </a:spcAft>
                        <a:buNone/>
                      </a:pPr>
                      <a:r>
                        <a:rPr lang="es-ES" sz="1400"/>
                        <a:t>Exige el uso de cifrado.</a:t>
                      </a:r>
                      <a:endParaRPr sz="140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body" idx="1"/>
          </p:nvPr>
        </p:nvSpPr>
        <p:spPr>
          <a:xfrm>
            <a:off x="592022" y="1344597"/>
            <a:ext cx="7652386"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cuadro de dialogo Conectar al servidor, en la opción Connect to database (Conectar a una base de datos) hacer clic en la opción Browser server.</a:t>
            </a:r>
            <a:endParaRPr/>
          </a:p>
          <a:p>
            <a:pPr marL="228600" lvl="0" indent="-228600" algn="just" rtl="0">
              <a:lnSpc>
                <a:spcPct val="90000"/>
              </a:lnSpc>
              <a:spcBef>
                <a:spcPts val="1000"/>
              </a:spcBef>
              <a:spcAft>
                <a:spcPts val="0"/>
              </a:spcAft>
              <a:buClr>
                <a:schemeClr val="lt1"/>
              </a:buClr>
              <a:buSzPts val="2200"/>
              <a:buChar char="•"/>
            </a:pPr>
            <a:r>
              <a:rPr lang="es-ES"/>
              <a:t>Hacer clic en el opción si.</a:t>
            </a:r>
            <a:endParaRPr/>
          </a:p>
        </p:txBody>
      </p:sp>
      <p:pic>
        <p:nvPicPr>
          <p:cNvPr id="371" name="Google Shape;371;p53"/>
          <p:cNvPicPr preferRelativeResize="0"/>
          <p:nvPr/>
        </p:nvPicPr>
        <p:blipFill rotWithShape="1">
          <a:blip r:embed="rId3">
            <a:alphaModFix/>
          </a:blip>
          <a:srcRect l="27340" t="14119" r="26799" b="19367"/>
          <a:stretch/>
        </p:blipFill>
        <p:spPr>
          <a:xfrm>
            <a:off x="1979712" y="2852936"/>
            <a:ext cx="4176464" cy="3600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4"/>
          <p:cNvSpPr txBox="1">
            <a:spLocks noGrp="1"/>
          </p:cNvSpPr>
          <p:nvPr>
            <p:ph type="body" idx="1"/>
          </p:nvPr>
        </p:nvSpPr>
        <p:spPr>
          <a:xfrm>
            <a:off x="683568" y="764704"/>
            <a:ext cx="6347714" cy="3880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En la opción User Database (Base de Datos de Usuario), seleccionar la base de datos correspondiente y aceptar.</a:t>
            </a:r>
            <a:endParaRPr/>
          </a:p>
          <a:p>
            <a:pPr marL="228600" lvl="0" indent="-88900" algn="l" rtl="0">
              <a:lnSpc>
                <a:spcPct val="90000"/>
              </a:lnSpc>
              <a:spcBef>
                <a:spcPts val="1000"/>
              </a:spcBef>
              <a:spcAft>
                <a:spcPts val="0"/>
              </a:spcAft>
              <a:buClr>
                <a:schemeClr val="lt1"/>
              </a:buClr>
              <a:buSzPts val="2200"/>
              <a:buNone/>
            </a:pPr>
            <a:endParaRPr/>
          </a:p>
        </p:txBody>
      </p:sp>
      <p:pic>
        <p:nvPicPr>
          <p:cNvPr id="377" name="Google Shape;377;p54"/>
          <p:cNvPicPr preferRelativeResize="0"/>
          <p:nvPr/>
        </p:nvPicPr>
        <p:blipFill rotWithShape="1">
          <a:blip r:embed="rId3">
            <a:alphaModFix/>
          </a:blip>
          <a:srcRect/>
          <a:stretch/>
        </p:blipFill>
        <p:spPr>
          <a:xfrm>
            <a:off x="1691680" y="2420888"/>
            <a:ext cx="3888432" cy="397680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5"/>
          <p:cNvSpPr txBox="1">
            <a:spLocks noGrp="1"/>
          </p:cNvSpPr>
          <p:nvPr>
            <p:ph type="body" idx="1"/>
          </p:nvPr>
        </p:nvSpPr>
        <p:spPr>
          <a:xfrm>
            <a:off x="899592" y="764704"/>
            <a:ext cx="6347714" cy="470059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Conectar con la base de datos seleccionada.</a:t>
            </a:r>
            <a:endParaRPr/>
          </a:p>
          <a:p>
            <a:pPr marL="228600" lvl="0" indent="-88900" algn="l" rtl="0">
              <a:lnSpc>
                <a:spcPct val="90000"/>
              </a:lnSpc>
              <a:spcBef>
                <a:spcPts val="1000"/>
              </a:spcBef>
              <a:spcAft>
                <a:spcPts val="0"/>
              </a:spcAft>
              <a:buClr>
                <a:schemeClr val="lt1"/>
              </a:buClr>
              <a:buSzPts val="2200"/>
              <a:buNone/>
            </a:pPr>
            <a:endParaRPr/>
          </a:p>
        </p:txBody>
      </p:sp>
      <p:pic>
        <p:nvPicPr>
          <p:cNvPr id="383" name="Google Shape;383;p55"/>
          <p:cNvPicPr preferRelativeResize="0"/>
          <p:nvPr/>
        </p:nvPicPr>
        <p:blipFill rotWithShape="1">
          <a:blip r:embed="rId3">
            <a:alphaModFix/>
          </a:blip>
          <a:srcRect/>
          <a:stretch/>
        </p:blipFill>
        <p:spPr>
          <a:xfrm>
            <a:off x="1475656" y="1844824"/>
            <a:ext cx="4057650" cy="477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6"/>
          <p:cNvSpPr txBox="1">
            <a:spLocks noGrp="1"/>
          </p:cNvSpPr>
          <p:nvPr>
            <p:ph type="body" idx="1"/>
          </p:nvPr>
        </p:nvSpPr>
        <p:spPr>
          <a:xfrm>
            <a:off x="609598" y="1484784"/>
            <a:ext cx="7274769" cy="455657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Al Hacer clic en la opción New Query (Nueva consulta), observaremos que la base de datos disponible es ASTAS.</a:t>
            </a:r>
            <a:endParaRPr/>
          </a:p>
        </p:txBody>
      </p:sp>
      <p:pic>
        <p:nvPicPr>
          <p:cNvPr id="389" name="Google Shape;389;p56"/>
          <p:cNvPicPr preferRelativeResize="0"/>
          <p:nvPr/>
        </p:nvPicPr>
        <p:blipFill rotWithShape="1">
          <a:blip r:embed="rId3">
            <a:alphaModFix/>
          </a:blip>
          <a:srcRect t="9098" r="48318" b="60155"/>
          <a:stretch/>
        </p:blipFill>
        <p:spPr>
          <a:xfrm>
            <a:off x="1403648" y="2780928"/>
            <a:ext cx="4923804" cy="2770981"/>
          </a:xfrm>
          <a:prstGeom prst="rect">
            <a:avLst/>
          </a:prstGeom>
          <a:noFill/>
          <a:ln>
            <a:noFill/>
          </a:ln>
        </p:spPr>
      </p:pic>
      <p:sp>
        <p:nvSpPr>
          <p:cNvPr id="390" name="Google Shape;390;p56"/>
          <p:cNvSpPr/>
          <p:nvPr/>
        </p:nvSpPr>
        <p:spPr>
          <a:xfrm>
            <a:off x="4499992" y="2636912"/>
            <a:ext cx="1440160" cy="576064"/>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7"/>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MOSTRAR BARRAS DE HERRAMIENTAS </a:t>
            </a:r>
            <a:endParaRPr/>
          </a:p>
        </p:txBody>
      </p:sp>
      <p:sp>
        <p:nvSpPr>
          <p:cNvPr id="396" name="Google Shape;396;p57"/>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menú Tools (Herramientas), hacer clic en la opción Customize (Personalizar). </a:t>
            </a:r>
            <a:endParaRPr/>
          </a:p>
        </p:txBody>
      </p:sp>
      <p:pic>
        <p:nvPicPr>
          <p:cNvPr id="397" name="Google Shape;397;p57"/>
          <p:cNvPicPr preferRelativeResize="0"/>
          <p:nvPr/>
        </p:nvPicPr>
        <p:blipFill rotWithShape="1">
          <a:blip r:embed="rId3">
            <a:alphaModFix/>
          </a:blip>
          <a:srcRect r="46730" b="61409"/>
          <a:stretch/>
        </p:blipFill>
        <p:spPr>
          <a:xfrm>
            <a:off x="1907704" y="3284984"/>
            <a:ext cx="4752528" cy="2756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395536" y="343607"/>
            <a:ext cx="3086100"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200"/>
              <a:buFont typeface="Century Gothic"/>
              <a:buNone/>
            </a:pPr>
            <a:r>
              <a:rPr lang="es-ES" b="1"/>
              <a:t>NIVEL EXTERNO</a:t>
            </a:r>
            <a:endParaRPr/>
          </a:p>
        </p:txBody>
      </p:sp>
      <p:sp>
        <p:nvSpPr>
          <p:cNvPr id="165" name="Google Shape;165;p22"/>
          <p:cNvSpPr txBox="1">
            <a:spLocks noGrp="1"/>
          </p:cNvSpPr>
          <p:nvPr>
            <p:ph type="body" idx="2"/>
          </p:nvPr>
        </p:nvSpPr>
        <p:spPr>
          <a:xfrm>
            <a:off x="395536" y="1964766"/>
            <a:ext cx="3240360" cy="3984513"/>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1600"/>
              <a:buNone/>
            </a:pPr>
            <a:r>
              <a:rPr lang="es-ES"/>
              <a:t>Describe la estructura lógica de la vista de una base de datos que necesitan una o varias aplicaciones concretas. El nivel Externo nos proporciona las distintas perspectivas de una misma BD mediante los esquemas externos. Los esquemas externos se crearan basándonos en el esquema conceptual o en otros esquemas externos.</a:t>
            </a:r>
            <a:endParaRPr/>
          </a:p>
          <a:p>
            <a:pPr marL="0" lvl="0" indent="0" algn="just" rtl="0">
              <a:lnSpc>
                <a:spcPct val="90000"/>
              </a:lnSpc>
              <a:spcBef>
                <a:spcPts val="1000"/>
              </a:spcBef>
              <a:spcAft>
                <a:spcPts val="0"/>
              </a:spcAft>
              <a:buClr>
                <a:schemeClr val="lt1"/>
              </a:buClr>
              <a:buSzPts val="1600"/>
              <a:buNone/>
            </a:pPr>
            <a:endParaRPr/>
          </a:p>
        </p:txBody>
      </p:sp>
      <p:pic>
        <p:nvPicPr>
          <p:cNvPr id="166" name="Google Shape;166;p22"/>
          <p:cNvPicPr preferRelativeResize="0">
            <a:picLocks noGrp="1"/>
          </p:cNvPicPr>
          <p:nvPr>
            <p:ph type="body" idx="1"/>
          </p:nvPr>
        </p:nvPicPr>
        <p:blipFill rotWithShape="1">
          <a:blip r:embed="rId3">
            <a:alphaModFix/>
          </a:blip>
          <a:srcRect/>
          <a:stretch/>
        </p:blipFill>
        <p:spPr>
          <a:xfrm>
            <a:off x="4105737" y="2492896"/>
            <a:ext cx="4664075" cy="312278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8"/>
          <p:cNvSpPr txBox="1">
            <a:spLocks noGrp="1"/>
          </p:cNvSpPr>
          <p:nvPr>
            <p:ph type="body" idx="1"/>
          </p:nvPr>
        </p:nvSpPr>
        <p:spPr>
          <a:xfrm>
            <a:off x="611560" y="332656"/>
            <a:ext cx="7343441" cy="3880773"/>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cuadro de diálogo Personalizar, hacer clic en la ficha Toolbars (Barras de herramientas). </a:t>
            </a:r>
            <a:endParaRPr/>
          </a:p>
          <a:p>
            <a:pPr marL="228600" lvl="0" indent="-228600" algn="just" rtl="0">
              <a:lnSpc>
                <a:spcPct val="90000"/>
              </a:lnSpc>
              <a:spcBef>
                <a:spcPts val="1000"/>
              </a:spcBef>
              <a:spcAft>
                <a:spcPts val="0"/>
              </a:spcAft>
              <a:buClr>
                <a:schemeClr val="lt1"/>
              </a:buClr>
              <a:buSzPts val="2200"/>
              <a:buChar char="•"/>
            </a:pPr>
            <a:r>
              <a:rPr lang="es-ES"/>
              <a:t>Activar la casilla de verificación de la barra de herramientas que desea mostrar por ejemplo View Designer (Diseño de Vistas).</a:t>
            </a:r>
            <a:endParaRPr/>
          </a:p>
          <a:p>
            <a:pPr marL="228600" lvl="0" indent="-88900" algn="just" rtl="0">
              <a:lnSpc>
                <a:spcPct val="90000"/>
              </a:lnSpc>
              <a:spcBef>
                <a:spcPts val="1000"/>
              </a:spcBef>
              <a:spcAft>
                <a:spcPts val="0"/>
              </a:spcAft>
              <a:buClr>
                <a:schemeClr val="lt1"/>
              </a:buClr>
              <a:buSzPts val="2200"/>
              <a:buNone/>
            </a:pPr>
            <a:endParaRPr/>
          </a:p>
        </p:txBody>
      </p:sp>
      <p:pic>
        <p:nvPicPr>
          <p:cNvPr id="403" name="Google Shape;403;p58"/>
          <p:cNvPicPr preferRelativeResize="0"/>
          <p:nvPr/>
        </p:nvPicPr>
        <p:blipFill rotWithShape="1">
          <a:blip r:embed="rId3">
            <a:alphaModFix/>
          </a:blip>
          <a:srcRect/>
          <a:stretch/>
        </p:blipFill>
        <p:spPr>
          <a:xfrm>
            <a:off x="1691681" y="2429972"/>
            <a:ext cx="4176464" cy="42935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txBox="1">
            <a:spLocks noGrp="1"/>
          </p:cNvSpPr>
          <p:nvPr>
            <p:ph type="title"/>
          </p:nvPr>
        </p:nvSpPr>
        <p:spPr>
          <a:xfrm>
            <a:off x="827584" y="404664"/>
            <a:ext cx="6347713" cy="1320800"/>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s-ES"/>
              <a:t>CREACIÓN Y ADMINISTRACIÓN DE BASES DE DATOS </a:t>
            </a:r>
            <a:br>
              <a:rPr lang="es-ES"/>
            </a:br>
            <a:endParaRPr/>
          </a:p>
        </p:txBody>
      </p:sp>
      <p:sp>
        <p:nvSpPr>
          <p:cNvPr id="409" name="Google Shape;409;p59"/>
          <p:cNvSpPr txBox="1">
            <a:spLocks noGrp="1"/>
          </p:cNvSpPr>
          <p:nvPr>
            <p:ph type="body" idx="1"/>
          </p:nvPr>
        </p:nvSpPr>
        <p:spPr>
          <a:xfrm>
            <a:off x="611560" y="1844824"/>
            <a:ext cx="7848872" cy="4608512"/>
          </a:xfrm>
          <a:prstGeom prst="rect">
            <a:avLst/>
          </a:prstGeom>
          <a:noFill/>
          <a:ln>
            <a:noFill/>
          </a:ln>
        </p:spPr>
        <p:txBody>
          <a:bodyPr spcFirstLastPara="1" wrap="square" lIns="91425" tIns="45700" rIns="91425" bIns="45700" anchor="t" anchorCtr="0">
            <a:normAutofit fontScale="25000" lnSpcReduction="20000"/>
          </a:bodyPr>
          <a:lstStyle/>
          <a:p>
            <a:pPr marL="228600" lvl="0" indent="-228600" algn="just" rtl="0">
              <a:lnSpc>
                <a:spcPct val="90000"/>
              </a:lnSpc>
              <a:spcBef>
                <a:spcPts val="0"/>
              </a:spcBef>
              <a:spcAft>
                <a:spcPts val="0"/>
              </a:spcAft>
              <a:buClr>
                <a:schemeClr val="lt1"/>
              </a:buClr>
              <a:buSzPct val="100000"/>
              <a:buChar char="•"/>
            </a:pPr>
            <a:r>
              <a:rPr lang="es-ES" sz="7200"/>
              <a:t>Un SGBD como SQL Server, contiene muchos objetos, pero se dice que los objetos de base de datos más importantes son: </a:t>
            </a:r>
            <a:endParaRPr/>
          </a:p>
          <a:p>
            <a:pPr marL="228600" lvl="0" indent="-114300" algn="just" rtl="0">
              <a:lnSpc>
                <a:spcPct val="90000"/>
              </a:lnSpc>
              <a:spcBef>
                <a:spcPts val="1000"/>
              </a:spcBef>
              <a:spcAft>
                <a:spcPts val="0"/>
              </a:spcAft>
              <a:buClr>
                <a:schemeClr val="lt1"/>
              </a:buClr>
              <a:buSzPct val="100000"/>
              <a:buNone/>
            </a:pPr>
            <a:endParaRPr sz="7200"/>
          </a:p>
          <a:p>
            <a:pPr marL="1143000" lvl="2" indent="-228600" algn="just" rtl="0">
              <a:lnSpc>
                <a:spcPct val="90000"/>
              </a:lnSpc>
              <a:spcBef>
                <a:spcPts val="500"/>
              </a:spcBef>
              <a:spcAft>
                <a:spcPts val="0"/>
              </a:spcAft>
              <a:buClr>
                <a:schemeClr val="lt1"/>
              </a:buClr>
              <a:buSzPct val="100000"/>
              <a:buChar char="•"/>
            </a:pPr>
            <a:r>
              <a:rPr lang="es-ES" sz="6800"/>
              <a:t>La propia Base de Datos </a:t>
            </a:r>
            <a:endParaRPr/>
          </a:p>
          <a:p>
            <a:pPr marL="1143000" lvl="2" indent="-228600" algn="just" rtl="0">
              <a:lnSpc>
                <a:spcPct val="90000"/>
              </a:lnSpc>
              <a:spcBef>
                <a:spcPts val="500"/>
              </a:spcBef>
              <a:spcAft>
                <a:spcPts val="0"/>
              </a:spcAft>
              <a:buClr>
                <a:schemeClr val="lt1"/>
              </a:buClr>
              <a:buSzPct val="100000"/>
              <a:buChar char="•"/>
            </a:pPr>
            <a:r>
              <a:rPr lang="es-ES" sz="6800"/>
              <a:t>El registro de transacciones </a:t>
            </a:r>
            <a:endParaRPr/>
          </a:p>
          <a:p>
            <a:pPr marL="1143000" lvl="2" indent="-228600" algn="just" rtl="0">
              <a:lnSpc>
                <a:spcPct val="90000"/>
              </a:lnSpc>
              <a:spcBef>
                <a:spcPts val="500"/>
              </a:spcBef>
              <a:spcAft>
                <a:spcPts val="0"/>
              </a:spcAft>
              <a:buClr>
                <a:schemeClr val="lt1"/>
              </a:buClr>
              <a:buSzPct val="100000"/>
              <a:buChar char="•"/>
            </a:pPr>
            <a:r>
              <a:rPr lang="es-ES" sz="6800"/>
              <a:t>Las tablas </a:t>
            </a:r>
            <a:endParaRPr/>
          </a:p>
          <a:p>
            <a:pPr marL="1143000" lvl="2" indent="-228600" algn="just" rtl="0">
              <a:lnSpc>
                <a:spcPct val="90000"/>
              </a:lnSpc>
              <a:spcBef>
                <a:spcPts val="500"/>
              </a:spcBef>
              <a:spcAft>
                <a:spcPts val="0"/>
              </a:spcAft>
              <a:buClr>
                <a:schemeClr val="lt1"/>
              </a:buClr>
              <a:buSzPct val="100000"/>
              <a:buChar char="•"/>
            </a:pPr>
            <a:r>
              <a:rPr lang="es-ES" sz="6800"/>
              <a:t>Los grupos de archivos </a:t>
            </a:r>
            <a:endParaRPr/>
          </a:p>
          <a:p>
            <a:pPr marL="1143000" lvl="2" indent="-228600" algn="just" rtl="0">
              <a:lnSpc>
                <a:spcPct val="90000"/>
              </a:lnSpc>
              <a:spcBef>
                <a:spcPts val="500"/>
              </a:spcBef>
              <a:spcAft>
                <a:spcPts val="0"/>
              </a:spcAft>
              <a:buClr>
                <a:schemeClr val="lt1"/>
              </a:buClr>
              <a:buSzPct val="100000"/>
              <a:buChar char="•"/>
            </a:pPr>
            <a:r>
              <a:rPr lang="es-ES" sz="6800"/>
              <a:t>Los diagramas </a:t>
            </a:r>
            <a:endParaRPr/>
          </a:p>
          <a:p>
            <a:pPr marL="1143000" lvl="2" indent="-228600" algn="just" rtl="0">
              <a:lnSpc>
                <a:spcPct val="90000"/>
              </a:lnSpc>
              <a:spcBef>
                <a:spcPts val="500"/>
              </a:spcBef>
              <a:spcAft>
                <a:spcPts val="0"/>
              </a:spcAft>
              <a:buClr>
                <a:schemeClr val="lt1"/>
              </a:buClr>
              <a:buSzPct val="100000"/>
              <a:buChar char="•"/>
            </a:pPr>
            <a:r>
              <a:rPr lang="es-ES" sz="6800"/>
              <a:t>Las vistas </a:t>
            </a:r>
            <a:endParaRPr/>
          </a:p>
          <a:p>
            <a:pPr marL="1143000" lvl="2" indent="-228600" algn="just" rtl="0">
              <a:lnSpc>
                <a:spcPct val="90000"/>
              </a:lnSpc>
              <a:spcBef>
                <a:spcPts val="500"/>
              </a:spcBef>
              <a:spcAft>
                <a:spcPts val="0"/>
              </a:spcAft>
              <a:buClr>
                <a:schemeClr val="lt1"/>
              </a:buClr>
              <a:buSzPct val="100000"/>
              <a:buChar char="•"/>
            </a:pPr>
            <a:r>
              <a:rPr lang="es-ES" sz="6800"/>
              <a:t>Los procedimientos almacenados </a:t>
            </a:r>
            <a:endParaRPr/>
          </a:p>
          <a:p>
            <a:pPr marL="1143000" lvl="2" indent="-228600" algn="just" rtl="0">
              <a:lnSpc>
                <a:spcPct val="90000"/>
              </a:lnSpc>
              <a:spcBef>
                <a:spcPts val="500"/>
              </a:spcBef>
              <a:spcAft>
                <a:spcPts val="0"/>
              </a:spcAft>
              <a:buClr>
                <a:schemeClr val="lt1"/>
              </a:buClr>
              <a:buSzPct val="100000"/>
              <a:buChar char="•"/>
            </a:pPr>
            <a:r>
              <a:rPr lang="es-ES" sz="6800"/>
              <a:t>Las funciones definidas por el usuario </a:t>
            </a:r>
            <a:endParaRPr/>
          </a:p>
          <a:p>
            <a:pPr marL="1143000" lvl="2" indent="-228600" algn="just" rtl="0">
              <a:lnSpc>
                <a:spcPct val="90000"/>
              </a:lnSpc>
              <a:spcBef>
                <a:spcPts val="500"/>
              </a:spcBef>
              <a:spcAft>
                <a:spcPts val="0"/>
              </a:spcAft>
              <a:buClr>
                <a:schemeClr val="lt1"/>
              </a:buClr>
              <a:buSzPct val="100000"/>
              <a:buChar char="•"/>
            </a:pPr>
            <a:r>
              <a:rPr lang="es-ES" sz="6800"/>
              <a:t>Los informes </a:t>
            </a:r>
            <a:endParaRPr/>
          </a:p>
          <a:p>
            <a:pPr marL="1143000" lvl="2" indent="-228600" algn="just" rtl="0">
              <a:lnSpc>
                <a:spcPct val="90000"/>
              </a:lnSpc>
              <a:spcBef>
                <a:spcPts val="500"/>
              </a:spcBef>
              <a:spcAft>
                <a:spcPts val="0"/>
              </a:spcAft>
              <a:buClr>
                <a:schemeClr val="lt1"/>
              </a:buClr>
              <a:buSzPct val="100000"/>
              <a:buChar char="•"/>
            </a:pPr>
            <a:r>
              <a:rPr lang="es-ES" sz="6800"/>
              <a:t>Los catálogos de texto </a:t>
            </a:r>
            <a:endParaRPr/>
          </a:p>
          <a:p>
            <a:pPr marL="1143000" lvl="2" indent="-228600" algn="just" rtl="0">
              <a:lnSpc>
                <a:spcPct val="90000"/>
              </a:lnSpc>
              <a:spcBef>
                <a:spcPts val="500"/>
              </a:spcBef>
              <a:spcAft>
                <a:spcPts val="0"/>
              </a:spcAft>
              <a:buClr>
                <a:schemeClr val="lt1"/>
              </a:buClr>
              <a:buSzPct val="100000"/>
              <a:buChar char="•"/>
            </a:pPr>
            <a:r>
              <a:rPr lang="es-ES" sz="6800"/>
              <a:t>Los tipos de datos definidos por el usuario </a:t>
            </a:r>
            <a:endParaRPr/>
          </a:p>
          <a:p>
            <a:pPr marL="1143000" lvl="2" indent="-228600" algn="just" rtl="0">
              <a:lnSpc>
                <a:spcPct val="90000"/>
              </a:lnSpc>
              <a:spcBef>
                <a:spcPts val="500"/>
              </a:spcBef>
              <a:spcAft>
                <a:spcPts val="0"/>
              </a:spcAft>
              <a:buClr>
                <a:schemeClr val="lt1"/>
              </a:buClr>
              <a:buSzPct val="100000"/>
              <a:buChar char="•"/>
            </a:pPr>
            <a:r>
              <a:rPr lang="es-ES" sz="6800"/>
              <a:t>Los usuarios </a:t>
            </a:r>
            <a:endParaRPr/>
          </a:p>
          <a:p>
            <a:pPr marL="1143000" lvl="2" indent="-228600" algn="just" rtl="0">
              <a:lnSpc>
                <a:spcPct val="90000"/>
              </a:lnSpc>
              <a:spcBef>
                <a:spcPts val="500"/>
              </a:spcBef>
              <a:spcAft>
                <a:spcPts val="0"/>
              </a:spcAft>
              <a:buClr>
                <a:schemeClr val="lt1"/>
              </a:buClr>
              <a:buSzPct val="100000"/>
              <a:buChar char="•"/>
            </a:pPr>
            <a:r>
              <a:rPr lang="es-ES" sz="6800"/>
              <a:t>Los índices y llaves primarias </a:t>
            </a:r>
            <a:endParaRPr/>
          </a:p>
          <a:p>
            <a:pPr marL="685800" lvl="1" indent="-228600" algn="l" rtl="0">
              <a:lnSpc>
                <a:spcPct val="90000"/>
              </a:lnSpc>
              <a:spcBef>
                <a:spcPts val="500"/>
              </a:spcBef>
              <a:spcAft>
                <a:spcPts val="0"/>
              </a:spcAft>
              <a:buClr>
                <a:schemeClr val="lt1"/>
              </a:buClr>
              <a:buSzPct val="100000"/>
              <a:buChar char="•"/>
            </a:pPr>
            <a:r>
              <a:rPr lang="es-ES"/>
              <a:t>	</a:t>
            </a:r>
            <a:endParaRPr/>
          </a:p>
          <a:p>
            <a:pPr marL="228600" lvl="0" indent="-193675" algn="l" rtl="0">
              <a:lnSpc>
                <a:spcPct val="90000"/>
              </a:lnSpc>
              <a:spcBef>
                <a:spcPts val="1000"/>
              </a:spcBef>
              <a:spcAft>
                <a:spcPts val="0"/>
              </a:spcAft>
              <a:buClr>
                <a:schemeClr val="lt1"/>
              </a:buClr>
              <a:buSzPct val="1000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0"/>
          <p:cNvSpPr txBox="1">
            <a:spLocks noGrp="1"/>
          </p:cNvSpPr>
          <p:nvPr>
            <p:ph type="title"/>
          </p:nvPr>
        </p:nvSpPr>
        <p:spPr>
          <a:xfrm>
            <a:off x="1907841" y="27952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OBJETO BASE DE DATOS </a:t>
            </a:r>
            <a:endParaRPr/>
          </a:p>
        </p:txBody>
      </p:sp>
      <p:sp>
        <p:nvSpPr>
          <p:cNvPr id="415" name="Google Shape;415;p60"/>
          <p:cNvSpPr txBox="1">
            <a:spLocks noGrp="1"/>
          </p:cNvSpPr>
          <p:nvPr>
            <p:ph type="body" idx="1"/>
          </p:nvPr>
        </p:nvSpPr>
        <p:spPr>
          <a:xfrm>
            <a:off x="609598" y="1484784"/>
            <a:ext cx="7676183" cy="4556579"/>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lt1"/>
              </a:buClr>
              <a:buSzPts val="2200"/>
              <a:buChar char="•"/>
            </a:pPr>
            <a:r>
              <a:rPr lang="es-ES"/>
              <a:t>La base de datos es el objeto de nivel más alto al que se puede hacer referencia en cualquier versión de SQL Server. </a:t>
            </a:r>
            <a:endParaRPr/>
          </a:p>
          <a:p>
            <a:pPr marL="228600" lvl="0" indent="-228600" algn="just" rtl="0">
              <a:lnSpc>
                <a:spcPct val="90000"/>
              </a:lnSpc>
              <a:spcBef>
                <a:spcPts val="1000"/>
              </a:spcBef>
              <a:spcAft>
                <a:spcPts val="0"/>
              </a:spcAft>
              <a:buClr>
                <a:schemeClr val="lt1"/>
              </a:buClr>
              <a:buSzPts val="2200"/>
              <a:buChar char="•"/>
            </a:pPr>
            <a:r>
              <a:rPr lang="es-ES"/>
              <a:t>Por regla general, una base de datos es un grupo que incluye, al menos, un conjunto de objetos de tabla y, con mucha frecuencia, otros objetos, como procedimientos almacenados, desencadenadores y vistas.</a:t>
            </a:r>
            <a:endParaRPr/>
          </a:p>
          <a:p>
            <a:pPr marL="228600" lvl="0" indent="-228600" algn="just" rtl="0">
              <a:lnSpc>
                <a:spcPct val="90000"/>
              </a:lnSpc>
              <a:spcBef>
                <a:spcPts val="1000"/>
              </a:spcBef>
              <a:spcAft>
                <a:spcPts val="0"/>
              </a:spcAft>
              <a:buClr>
                <a:schemeClr val="lt1"/>
              </a:buClr>
              <a:buSzPts val="2200"/>
              <a:buChar char="•"/>
            </a:pPr>
            <a:r>
              <a:rPr lang="es-ES"/>
              <a:t>Un SGBD, como SQL Server, puede tener múltiples bases de datos de usuario en un solo servidor o puede tener una sola base de datos. </a:t>
            </a:r>
            <a:endParaRPr/>
          </a:p>
          <a:p>
            <a:pPr marL="228600" lvl="0" indent="-228600" algn="just" rtl="0">
              <a:lnSpc>
                <a:spcPct val="90000"/>
              </a:lnSpc>
              <a:spcBef>
                <a:spcPts val="1000"/>
              </a:spcBef>
              <a:spcAft>
                <a:spcPts val="0"/>
              </a:spcAft>
              <a:buClr>
                <a:schemeClr val="lt1"/>
              </a:buClr>
              <a:buSzPts val="2200"/>
              <a:buChar char="•"/>
            </a:pPr>
            <a:r>
              <a:rPr lang="es-ES"/>
              <a:t>La cantidad que resida en un solo SQL Server dependerá de factores como la capacidad (potencia de la CPU, limitaciones E/S del disco, memoria, etc.)</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95536" y="404664"/>
            <a:ext cx="8280919" cy="1525736"/>
          </a:xfrm>
          <a:prstGeom prst="rect">
            <a:avLst/>
          </a:prstGeom>
          <a:noFill/>
          <a:ln>
            <a:noFill/>
          </a:ln>
        </p:spPr>
        <p:txBody>
          <a:bodyPr spcFirstLastPara="1" wrap="square" lIns="91425" tIns="45700" rIns="91425" bIns="45700" anchor="ctr" anchorCtr="0">
            <a:normAutofit fontScale="90000"/>
          </a:bodyPr>
          <a:lstStyle/>
          <a:p>
            <a:pPr marL="0" lvl="0" indent="0" algn="just" rtl="0">
              <a:lnSpc>
                <a:spcPct val="90000"/>
              </a:lnSpc>
              <a:spcBef>
                <a:spcPts val="0"/>
              </a:spcBef>
              <a:spcAft>
                <a:spcPts val="0"/>
              </a:spcAft>
              <a:buClr>
                <a:schemeClr val="lt1"/>
              </a:buClr>
              <a:buSzPct val="100000"/>
              <a:buFont typeface="Century Gothic"/>
              <a:buNone/>
            </a:pPr>
            <a:r>
              <a:rPr lang="es-ES"/>
              <a:t>LA PRIMERA VEZ QUE CARGUE SQL SERVER, TENDRÁ CUATRO BASES DE DATOS DEL SISTEMA </a:t>
            </a:r>
            <a:endParaRPr/>
          </a:p>
        </p:txBody>
      </p:sp>
      <p:sp>
        <p:nvSpPr>
          <p:cNvPr id="421" name="Google Shape;421;p61"/>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lnSpcReduction="10000"/>
          </a:bodyPr>
          <a:lstStyle/>
          <a:p>
            <a:pPr marL="228600" lvl="0" indent="-228600" algn="just" rtl="0">
              <a:lnSpc>
                <a:spcPct val="90000"/>
              </a:lnSpc>
              <a:spcBef>
                <a:spcPts val="0"/>
              </a:spcBef>
              <a:spcAft>
                <a:spcPts val="0"/>
              </a:spcAft>
              <a:buClr>
                <a:schemeClr val="lt1"/>
              </a:buClr>
              <a:buSzPts val="2200"/>
              <a:buChar char="•"/>
            </a:pPr>
            <a:r>
              <a:rPr lang="es-ES" b="1"/>
              <a:t>Master: </a:t>
            </a:r>
            <a:r>
              <a:rPr lang="es-ES"/>
              <a:t>Registra toda la información del sistema para una instancia de SQL Server. </a:t>
            </a:r>
            <a:endParaRPr/>
          </a:p>
          <a:p>
            <a:pPr marL="228600" lvl="0" indent="-228600" algn="just" rtl="0">
              <a:lnSpc>
                <a:spcPct val="90000"/>
              </a:lnSpc>
              <a:spcBef>
                <a:spcPts val="1000"/>
              </a:spcBef>
              <a:spcAft>
                <a:spcPts val="0"/>
              </a:spcAft>
              <a:buClr>
                <a:schemeClr val="lt1"/>
              </a:buClr>
              <a:buSzPts val="2200"/>
              <a:buChar char="•"/>
            </a:pPr>
            <a:r>
              <a:rPr lang="es-ES" b="1"/>
              <a:t>Msdb: </a:t>
            </a:r>
            <a:r>
              <a:rPr lang="es-ES"/>
              <a:t>La utiliza el Agente SQL Server para programar alertas y trabajos. </a:t>
            </a:r>
            <a:endParaRPr/>
          </a:p>
          <a:p>
            <a:pPr marL="228600" lvl="0" indent="-228600" algn="just" rtl="0">
              <a:lnSpc>
                <a:spcPct val="90000"/>
              </a:lnSpc>
              <a:spcBef>
                <a:spcPts val="1000"/>
              </a:spcBef>
              <a:spcAft>
                <a:spcPts val="0"/>
              </a:spcAft>
              <a:buClr>
                <a:schemeClr val="lt1"/>
              </a:buClr>
              <a:buSzPts val="2200"/>
              <a:buChar char="•"/>
            </a:pPr>
            <a:r>
              <a:rPr lang="es-ES" b="1"/>
              <a:t>Model: </a:t>
            </a:r>
            <a:r>
              <a:rPr lang="es-ES"/>
              <a:t>Se utiliza como plantilla para todas las bases de datos creadas en la instancia de SQL Server. Las modificaciones hechas a la base de datos model, como el tamaño de la base de datos, la intercalación, el modelo de recuperación y otras opciones de base de datos, se aplicarán a las bases de datos que se creen con posterioridad. </a:t>
            </a:r>
            <a:endParaRPr/>
          </a:p>
          <a:p>
            <a:pPr marL="228600" lvl="0" indent="-228600" algn="just" rtl="0">
              <a:lnSpc>
                <a:spcPct val="90000"/>
              </a:lnSpc>
              <a:spcBef>
                <a:spcPts val="1000"/>
              </a:spcBef>
              <a:spcAft>
                <a:spcPts val="0"/>
              </a:spcAft>
              <a:buClr>
                <a:schemeClr val="lt1"/>
              </a:buClr>
              <a:buSzPts val="2200"/>
              <a:buChar char="•"/>
            </a:pPr>
            <a:r>
              <a:rPr lang="es-ES" b="1"/>
              <a:t>Tempdb: </a:t>
            </a:r>
            <a:r>
              <a:rPr lang="es-ES"/>
              <a:t>Área de trabajo que contiene objetos temporales o conjuntos de resultados intermedios.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2"/>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427" name="Google Shape;427;p62"/>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Para que el servidor se ejecute correctamente, tienen que instalarse todas. (De hecho, algunas no se ejecutarán si no están todas (instaladas). </a:t>
            </a:r>
            <a:endParaRPr/>
          </a:p>
          <a:p>
            <a:pPr marL="228600" lvl="0" indent="-228600" algn="just" rtl="0">
              <a:lnSpc>
                <a:spcPct val="90000"/>
              </a:lnSpc>
              <a:spcBef>
                <a:spcPts val="1000"/>
              </a:spcBef>
              <a:spcAft>
                <a:spcPts val="0"/>
              </a:spcAft>
              <a:buClr>
                <a:schemeClr val="lt1"/>
              </a:buClr>
              <a:buSzPts val="2200"/>
              <a:buChar char="•"/>
            </a:pPr>
            <a:r>
              <a:rPr lang="es-ES"/>
              <a:t>Lista de ejemplos de Base de Datos que se pueden descargar y trabajar con ellas: </a:t>
            </a:r>
            <a:endParaRPr/>
          </a:p>
          <a:p>
            <a:pPr marL="228600" lvl="0" indent="-228600" algn="just" rtl="0">
              <a:lnSpc>
                <a:spcPct val="90000"/>
              </a:lnSpc>
              <a:spcBef>
                <a:spcPts val="1000"/>
              </a:spcBef>
              <a:spcAft>
                <a:spcPts val="0"/>
              </a:spcAft>
              <a:buClr>
                <a:schemeClr val="lt1"/>
              </a:buClr>
              <a:buSzPts val="2200"/>
              <a:buChar char="•"/>
            </a:pPr>
            <a:r>
              <a:rPr lang="es-ES"/>
              <a:t>AdventureWorks(la base de datos ejemplo) </a:t>
            </a:r>
            <a:endParaRPr/>
          </a:p>
          <a:p>
            <a:pPr marL="228600" lvl="0" indent="-228600" algn="just" rtl="0">
              <a:lnSpc>
                <a:spcPct val="90000"/>
              </a:lnSpc>
              <a:spcBef>
                <a:spcPts val="1000"/>
              </a:spcBef>
              <a:spcAft>
                <a:spcPts val="0"/>
              </a:spcAft>
              <a:buClr>
                <a:schemeClr val="lt1"/>
              </a:buClr>
              <a:buSzPts val="2200"/>
              <a:buChar char="•"/>
            </a:pPr>
            <a:r>
              <a:rPr lang="es-ES"/>
              <a:t>AdventureWorksDW(ejemplo para utilizar con Análisis Services) </a:t>
            </a:r>
            <a:endParaRPr/>
          </a:p>
          <a:p>
            <a:pPr marL="228600" lvl="0" indent="-228600" algn="just" rtl="0">
              <a:lnSpc>
                <a:spcPct val="90000"/>
              </a:lnSpc>
              <a:spcBef>
                <a:spcPts val="1000"/>
              </a:spcBef>
              <a:spcAft>
                <a:spcPts val="0"/>
              </a:spcAft>
              <a:buClr>
                <a:schemeClr val="lt1"/>
              </a:buClr>
              <a:buSzPts val="2200"/>
              <a:buChar char="•"/>
            </a:pPr>
            <a:r>
              <a:rPr lang="es-ES"/>
              <a:t>Northwind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3"/>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CREAR UNA BASE DE DATOS </a:t>
            </a:r>
            <a:endParaRPr/>
          </a:p>
        </p:txBody>
      </p:sp>
      <p:sp>
        <p:nvSpPr>
          <p:cNvPr id="433" name="Google Shape;433;p63"/>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Explorador de objetos, conéctese a una instancia del Motor de base de datos de SQL Server y expándala. Haga clic con el botón secundario en Bases de datos y, a continuación, en Nueva base de datos. </a:t>
            </a:r>
            <a:endParaRPr/>
          </a:p>
          <a:p>
            <a:pPr marL="228600" lvl="0" indent="-88900" algn="just" rtl="0">
              <a:lnSpc>
                <a:spcPct val="90000"/>
              </a:lnSpc>
              <a:spcBef>
                <a:spcPts val="1000"/>
              </a:spcBef>
              <a:spcAft>
                <a:spcPts val="0"/>
              </a:spcAft>
              <a:buClr>
                <a:schemeClr val="lt1"/>
              </a:buClr>
              <a:buSzPts val="2200"/>
              <a:buNone/>
            </a:pPr>
            <a:endParaRPr/>
          </a:p>
        </p:txBody>
      </p:sp>
      <p:pic>
        <p:nvPicPr>
          <p:cNvPr id="434" name="Google Shape;434;p63"/>
          <p:cNvPicPr preferRelativeResize="0"/>
          <p:nvPr/>
        </p:nvPicPr>
        <p:blipFill rotWithShape="1">
          <a:blip r:embed="rId3">
            <a:alphaModFix/>
          </a:blip>
          <a:srcRect t="10981" r="69661" b="39134"/>
          <a:stretch/>
        </p:blipFill>
        <p:spPr>
          <a:xfrm>
            <a:off x="2843808" y="3553407"/>
            <a:ext cx="3024336" cy="288032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4"/>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440" name="Google Shape;440;p64"/>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En Nueva base de datos, especifique un nombre de base de datos. </a:t>
            </a:r>
            <a:endParaRPr/>
          </a:p>
          <a:p>
            <a:pPr marL="228600" lvl="0" indent="-228600" algn="l" rtl="0">
              <a:lnSpc>
                <a:spcPct val="90000"/>
              </a:lnSpc>
              <a:spcBef>
                <a:spcPts val="1000"/>
              </a:spcBef>
              <a:spcAft>
                <a:spcPts val="0"/>
              </a:spcAft>
              <a:buClr>
                <a:schemeClr val="lt1"/>
              </a:buClr>
              <a:buSzPts val="2200"/>
              <a:buChar char="•"/>
            </a:pPr>
            <a:r>
              <a:rPr lang="es-ES"/>
              <a:t>Si desea crear la base de datos aceptando todos los valores predeterminados, haga clic en Aceptar; de lo contrario, continúe con siguientes los pasos opcionales. </a:t>
            </a:r>
            <a:endParaRPr/>
          </a:p>
          <a:p>
            <a:pPr marL="228600" lvl="0" indent="-88900" algn="l" rtl="0">
              <a:lnSpc>
                <a:spcPct val="90000"/>
              </a:lnSpc>
              <a:spcBef>
                <a:spcPts val="1000"/>
              </a:spcBef>
              <a:spcAft>
                <a:spcPts val="0"/>
              </a:spcAft>
              <a:buClr>
                <a:schemeClr val="lt1"/>
              </a:buClr>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446" name="Google Shape;446;p65"/>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a:p>
        </p:txBody>
      </p:sp>
      <p:pic>
        <p:nvPicPr>
          <p:cNvPr id="447" name="Google Shape;447;p65"/>
          <p:cNvPicPr preferRelativeResize="0"/>
          <p:nvPr/>
        </p:nvPicPr>
        <p:blipFill rotWithShape="1">
          <a:blip r:embed="rId3">
            <a:alphaModFix/>
          </a:blip>
          <a:srcRect/>
          <a:stretch/>
        </p:blipFill>
        <p:spPr>
          <a:xfrm>
            <a:off x="755576" y="260648"/>
            <a:ext cx="6705600" cy="6019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6"/>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453" name="Google Shape;453;p66"/>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just" rtl="0">
              <a:lnSpc>
                <a:spcPct val="90000"/>
              </a:lnSpc>
              <a:spcBef>
                <a:spcPts val="0"/>
              </a:spcBef>
              <a:spcAft>
                <a:spcPts val="0"/>
              </a:spcAft>
              <a:buClr>
                <a:schemeClr val="lt1"/>
              </a:buClr>
              <a:buSzPts val="2200"/>
              <a:buNone/>
            </a:pPr>
            <a:endParaRPr/>
          </a:p>
          <a:p>
            <a:pPr marL="228600" lvl="0" indent="-228600" algn="just" rtl="0">
              <a:lnSpc>
                <a:spcPct val="90000"/>
              </a:lnSpc>
              <a:spcBef>
                <a:spcPts val="1000"/>
              </a:spcBef>
              <a:spcAft>
                <a:spcPts val="0"/>
              </a:spcAft>
              <a:buClr>
                <a:schemeClr val="lt1"/>
              </a:buClr>
              <a:buSzPts val="2200"/>
              <a:buChar char="•"/>
            </a:pPr>
            <a:r>
              <a:rPr lang="es-ES" b="1"/>
              <a:t>Archivo Primario (Primary): </a:t>
            </a:r>
            <a:r>
              <a:rPr lang="es-ES"/>
              <a:t>Estos archivos contienen la información de inicio para la base de datos, se utiliza también para almacenar datos y cada base de datos tiene un único archivo principal. </a:t>
            </a:r>
            <a:endParaRPr/>
          </a:p>
          <a:p>
            <a:pPr marL="228600" lvl="0" indent="-228600" algn="just" rtl="0">
              <a:lnSpc>
                <a:spcPct val="90000"/>
              </a:lnSpc>
              <a:spcBef>
                <a:spcPts val="1000"/>
              </a:spcBef>
              <a:spcAft>
                <a:spcPts val="0"/>
              </a:spcAft>
              <a:buClr>
                <a:schemeClr val="lt1"/>
              </a:buClr>
              <a:buSzPts val="2200"/>
              <a:buChar char="•"/>
            </a:pPr>
            <a:r>
              <a:rPr lang="es-ES" b="1"/>
              <a:t>Archivos de transacciones (Log): </a:t>
            </a:r>
            <a:r>
              <a:rPr lang="es-ES"/>
              <a:t>Estos archivos contienen la información de registro que se utilizar para recuperar la base de datos, debe haber al menos un archivo de este tipo aunque puede haber más de uno, su tamaño mínimo es de 512 kb y es el archivo Log. </a:t>
            </a:r>
            <a:endParaRPr/>
          </a:p>
          <a:p>
            <a:pPr marL="228600" lvl="0" indent="-88900" algn="just" rtl="0">
              <a:lnSpc>
                <a:spcPct val="90000"/>
              </a:lnSpc>
              <a:spcBef>
                <a:spcPts val="1000"/>
              </a:spcBef>
              <a:spcAft>
                <a:spcPts val="0"/>
              </a:spcAft>
              <a:buClr>
                <a:schemeClr val="lt1"/>
              </a:buClr>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7"/>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ELIMINAR UNA BASE DE DATOS </a:t>
            </a:r>
            <a:endParaRPr/>
          </a:p>
        </p:txBody>
      </p:sp>
      <p:sp>
        <p:nvSpPr>
          <p:cNvPr id="459" name="Google Shape;459;p67"/>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En el Explorador de objetos, conéctese a una instancia del Motor de base de datos de SQL Server y, a continuación, expándala. </a:t>
            </a:r>
            <a:endParaRPr/>
          </a:p>
          <a:p>
            <a:pPr marL="228600" lvl="0" indent="-228600" algn="just" rtl="0">
              <a:lnSpc>
                <a:spcPct val="90000"/>
              </a:lnSpc>
              <a:spcBef>
                <a:spcPts val="1000"/>
              </a:spcBef>
              <a:spcAft>
                <a:spcPts val="0"/>
              </a:spcAft>
              <a:buClr>
                <a:schemeClr val="lt1"/>
              </a:buClr>
              <a:buSzPts val="2200"/>
              <a:buChar char="•"/>
            </a:pPr>
            <a:r>
              <a:rPr lang="es-ES"/>
              <a:t>Expanda Bases de datos, haga clic con el botón secundario en la base de datos que desee eliminar y, a continuación, haga clic en Eliminar. </a:t>
            </a:r>
            <a:endParaRPr/>
          </a:p>
          <a:p>
            <a:pPr marL="228600" lvl="0" indent="-228600" algn="just" rtl="0">
              <a:lnSpc>
                <a:spcPct val="90000"/>
              </a:lnSpc>
              <a:spcBef>
                <a:spcPts val="1000"/>
              </a:spcBef>
              <a:spcAft>
                <a:spcPts val="0"/>
              </a:spcAft>
              <a:buClr>
                <a:schemeClr val="lt1"/>
              </a:buClr>
              <a:buSzPts val="2200"/>
              <a:buChar char="•"/>
            </a:pPr>
            <a:r>
              <a:rPr lang="es-ES"/>
              <a:t>Confirme que haya seleccionado la base de datos correcta y haga clic en Aceptar </a:t>
            </a:r>
            <a:endParaRPr/>
          </a:p>
          <a:p>
            <a:pPr marL="228600" lvl="0" indent="-88900" algn="just" rtl="0">
              <a:lnSpc>
                <a:spcPct val="90000"/>
              </a:lnSpc>
              <a:spcBef>
                <a:spcPts val="1000"/>
              </a:spcBef>
              <a:spcAft>
                <a:spcPts val="0"/>
              </a:spcAft>
              <a:buClr>
                <a:schemeClr val="lt1"/>
              </a:buClr>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23528" y="332656"/>
            <a:ext cx="3086100"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200"/>
              <a:buFont typeface="Century Gothic"/>
              <a:buNone/>
            </a:pPr>
            <a:r>
              <a:rPr lang="es-ES" b="1"/>
              <a:t>NIVEL CONCEPTUAL</a:t>
            </a:r>
            <a:endParaRPr/>
          </a:p>
        </p:txBody>
      </p:sp>
      <p:pic>
        <p:nvPicPr>
          <p:cNvPr id="172" name="Google Shape;172;p23"/>
          <p:cNvPicPr preferRelativeResize="0">
            <a:picLocks noGrp="1"/>
          </p:cNvPicPr>
          <p:nvPr>
            <p:ph type="body" idx="1"/>
          </p:nvPr>
        </p:nvPicPr>
        <p:blipFill rotWithShape="1">
          <a:blip r:embed="rId3">
            <a:alphaModFix/>
          </a:blip>
          <a:srcRect/>
          <a:stretch/>
        </p:blipFill>
        <p:spPr>
          <a:xfrm>
            <a:off x="3886200" y="1581018"/>
            <a:ext cx="5119632" cy="4224245"/>
          </a:xfrm>
          <a:prstGeom prst="rect">
            <a:avLst/>
          </a:prstGeom>
          <a:noFill/>
          <a:ln>
            <a:noFill/>
          </a:ln>
        </p:spPr>
      </p:pic>
      <p:sp>
        <p:nvSpPr>
          <p:cNvPr id="173" name="Google Shape;173;p23"/>
          <p:cNvSpPr txBox="1">
            <a:spLocks noGrp="1"/>
          </p:cNvSpPr>
          <p:nvPr>
            <p:ph type="body" idx="2"/>
          </p:nvPr>
        </p:nvSpPr>
        <p:spPr>
          <a:xfrm>
            <a:off x="332803" y="2123420"/>
            <a:ext cx="3086100" cy="36818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600"/>
              <a:buNone/>
            </a:pPr>
            <a:r>
              <a:rPr lang="es-ES"/>
              <a:t>Describe la estructura lógica global de la base de datos mediante un modelo abstracto de dato comprensible por el SGBD. Integra todos los esquemas externos. Debe incluir:</a:t>
            </a:r>
            <a:endParaRPr/>
          </a:p>
          <a:p>
            <a:pPr marL="457200" lvl="1" indent="0" algn="l" rtl="0">
              <a:lnSpc>
                <a:spcPct val="90000"/>
              </a:lnSpc>
              <a:spcBef>
                <a:spcPts val="500"/>
              </a:spcBef>
              <a:spcAft>
                <a:spcPts val="0"/>
              </a:spcAft>
              <a:buClr>
                <a:schemeClr val="lt1"/>
              </a:buClr>
              <a:buSzPts val="1400"/>
              <a:buNone/>
            </a:pPr>
            <a:r>
              <a:rPr lang="es-ES"/>
              <a:t>Descripción de atributos.</a:t>
            </a:r>
            <a:endParaRPr/>
          </a:p>
          <a:p>
            <a:pPr marL="457200" lvl="1" indent="0" algn="l" rtl="0">
              <a:lnSpc>
                <a:spcPct val="90000"/>
              </a:lnSpc>
              <a:spcBef>
                <a:spcPts val="500"/>
              </a:spcBef>
              <a:spcAft>
                <a:spcPts val="0"/>
              </a:spcAft>
              <a:buClr>
                <a:schemeClr val="lt1"/>
              </a:buClr>
              <a:buSzPts val="1400"/>
              <a:buNone/>
            </a:pPr>
            <a:r>
              <a:rPr lang="es-ES"/>
              <a:t>Descripción de entidades y conexiones.</a:t>
            </a:r>
            <a:endParaRPr/>
          </a:p>
          <a:p>
            <a:pPr marL="457200" lvl="1" indent="0" algn="l" rtl="0">
              <a:lnSpc>
                <a:spcPct val="90000"/>
              </a:lnSpc>
              <a:spcBef>
                <a:spcPts val="500"/>
              </a:spcBef>
              <a:spcAft>
                <a:spcPts val="0"/>
              </a:spcAft>
              <a:buClr>
                <a:schemeClr val="lt1"/>
              </a:buClr>
              <a:buSzPts val="1400"/>
              <a:buNone/>
            </a:pPr>
            <a:r>
              <a:rPr lang="es-ES"/>
              <a:t>Restricciones de integridad asociadas a la semántica.</a:t>
            </a:r>
            <a:endParaRPr/>
          </a:p>
          <a:p>
            <a:pPr marL="285750" lvl="0" indent="-184150" algn="l" rtl="0">
              <a:lnSpc>
                <a:spcPct val="90000"/>
              </a:lnSpc>
              <a:spcBef>
                <a:spcPts val="1000"/>
              </a:spcBef>
              <a:spcAft>
                <a:spcPts val="0"/>
              </a:spcAft>
              <a:buClr>
                <a:schemeClr val="lt1"/>
              </a:buClr>
              <a:buSzPts val="1600"/>
              <a:buFont typeface="Arial"/>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8"/>
          <p:cNvSpPr txBox="1">
            <a:spLocks noGrp="1"/>
          </p:cNvSpPr>
          <p:nvPr>
            <p:ph type="title"/>
          </p:nvPr>
        </p:nvSpPr>
        <p:spPr>
          <a:xfrm>
            <a:off x="539552" y="332656"/>
            <a:ext cx="6347713" cy="66164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465" name="Google Shape;465;p68"/>
          <p:cNvSpPr txBox="1">
            <a:spLocks noGrp="1"/>
          </p:cNvSpPr>
          <p:nvPr>
            <p:ph type="body" idx="1"/>
          </p:nvPr>
        </p:nvSpPr>
        <p:spPr>
          <a:xfrm>
            <a:off x="567015" y="1412776"/>
            <a:ext cx="6347714" cy="4340555"/>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Para utilizar las consultas activaremos la consola de consultas en el siguiente icono.</a:t>
            </a:r>
            <a:endParaRPr/>
          </a:p>
        </p:txBody>
      </p:sp>
      <p:pic>
        <p:nvPicPr>
          <p:cNvPr id="466" name="Google Shape;466;p68"/>
          <p:cNvPicPr preferRelativeResize="0"/>
          <p:nvPr/>
        </p:nvPicPr>
        <p:blipFill rotWithShape="1">
          <a:blip r:embed="rId3">
            <a:alphaModFix/>
          </a:blip>
          <a:srcRect r="42498" b="18741"/>
          <a:stretch/>
        </p:blipFill>
        <p:spPr>
          <a:xfrm>
            <a:off x="1619672" y="2349565"/>
            <a:ext cx="6048672" cy="4103771"/>
          </a:xfrm>
          <a:prstGeom prst="rect">
            <a:avLst/>
          </a:prstGeom>
          <a:noFill/>
          <a:ln>
            <a:noFill/>
          </a:ln>
        </p:spPr>
      </p:pic>
      <p:sp>
        <p:nvSpPr>
          <p:cNvPr id="467" name="Google Shape;467;p68"/>
          <p:cNvSpPr/>
          <p:nvPr/>
        </p:nvSpPr>
        <p:spPr>
          <a:xfrm>
            <a:off x="2627784" y="2564904"/>
            <a:ext cx="1224136" cy="288032"/>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9"/>
          <p:cNvSpPr txBox="1">
            <a:spLocks noGrp="1"/>
          </p:cNvSpPr>
          <p:nvPr>
            <p:ph type="body" idx="1"/>
          </p:nvPr>
        </p:nvSpPr>
        <p:spPr>
          <a:xfrm>
            <a:off x="827584" y="332657"/>
            <a:ext cx="6347714" cy="1368152"/>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Observar las características de los objetos creados en la BD a través del entorno gráfico. </a:t>
            </a:r>
            <a:endParaRPr/>
          </a:p>
        </p:txBody>
      </p:sp>
      <p:pic>
        <p:nvPicPr>
          <p:cNvPr id="473" name="Google Shape;473;p69"/>
          <p:cNvPicPr preferRelativeResize="0"/>
          <p:nvPr/>
        </p:nvPicPr>
        <p:blipFill rotWithShape="1">
          <a:blip r:embed="rId3">
            <a:alphaModFix/>
          </a:blip>
          <a:srcRect r="4575" b="7446"/>
          <a:stretch/>
        </p:blipFill>
        <p:spPr>
          <a:xfrm>
            <a:off x="251520" y="1052736"/>
            <a:ext cx="8352928" cy="4968552"/>
          </a:xfrm>
          <a:prstGeom prst="rect">
            <a:avLst/>
          </a:prstGeom>
          <a:noFill/>
          <a:ln>
            <a:noFill/>
          </a:ln>
        </p:spPr>
      </p:pic>
      <p:sp>
        <p:nvSpPr>
          <p:cNvPr id="474" name="Google Shape;474;p69"/>
          <p:cNvSpPr/>
          <p:nvPr/>
        </p:nvSpPr>
        <p:spPr>
          <a:xfrm>
            <a:off x="539552" y="2739626"/>
            <a:ext cx="1442121" cy="1841502"/>
          </a:xfrm>
          <a:prstGeom prst="ellipse">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0"/>
          <p:cNvSpPr txBox="1">
            <a:spLocks noGrp="1"/>
          </p:cNvSpPr>
          <p:nvPr>
            <p:ph type="body" idx="1"/>
          </p:nvPr>
        </p:nvSpPr>
        <p:spPr>
          <a:xfrm>
            <a:off x="611560" y="332656"/>
            <a:ext cx="6347714" cy="3880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s-ES"/>
              <a:t>Crear el diagrama de bases de datos, útil para trabajar y programar la BD y las aplicaciones. Agregar las tablas de la BD y guardar el esquema.</a:t>
            </a:r>
            <a:endParaRPr/>
          </a:p>
        </p:txBody>
      </p:sp>
      <p:pic>
        <p:nvPicPr>
          <p:cNvPr id="480" name="Google Shape;480;p70"/>
          <p:cNvPicPr preferRelativeResize="0"/>
          <p:nvPr/>
        </p:nvPicPr>
        <p:blipFill rotWithShape="1">
          <a:blip r:embed="rId3">
            <a:alphaModFix/>
          </a:blip>
          <a:srcRect/>
          <a:stretch/>
        </p:blipFill>
        <p:spPr>
          <a:xfrm>
            <a:off x="1485129" y="1700808"/>
            <a:ext cx="4600575" cy="3590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1"/>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a:p>
        </p:txBody>
      </p:sp>
      <p:pic>
        <p:nvPicPr>
          <p:cNvPr id="486" name="Google Shape;486;p71"/>
          <p:cNvPicPr preferRelativeResize="0"/>
          <p:nvPr/>
        </p:nvPicPr>
        <p:blipFill rotWithShape="1">
          <a:blip r:embed="rId3">
            <a:alphaModFix/>
          </a:blip>
          <a:srcRect l="-882" t="1569" r="26093" b="8386"/>
          <a:stretch/>
        </p:blipFill>
        <p:spPr>
          <a:xfrm>
            <a:off x="395536" y="908720"/>
            <a:ext cx="7488832" cy="50606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395536" y="240503"/>
            <a:ext cx="3086100" cy="1600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200"/>
              <a:buFont typeface="Century Gothic"/>
              <a:buNone/>
            </a:pPr>
            <a:r>
              <a:rPr lang="es-ES" b="1"/>
              <a:t>NIVEL INTERNO</a:t>
            </a:r>
            <a:br>
              <a:rPr lang="es-ES" b="1"/>
            </a:br>
            <a:endParaRPr/>
          </a:p>
        </p:txBody>
      </p:sp>
      <p:sp>
        <p:nvSpPr>
          <p:cNvPr id="179" name="Google Shape;179;p24"/>
          <p:cNvSpPr txBox="1">
            <a:spLocks noGrp="1"/>
          </p:cNvSpPr>
          <p:nvPr>
            <p:ph type="body" idx="2"/>
          </p:nvPr>
        </p:nvSpPr>
        <p:spPr>
          <a:xfrm>
            <a:off x="395536" y="1772816"/>
            <a:ext cx="3490664" cy="4490824"/>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lt1"/>
              </a:buClr>
              <a:buSzPts val="1600"/>
              <a:buNone/>
            </a:pPr>
            <a:r>
              <a:rPr lang="es-ES"/>
              <a:t>Representación abstracta de la estructura de almacenamiento proporcionada por el SO sobre el que se ejecuta el SGBD. </a:t>
            </a:r>
            <a:endParaRPr/>
          </a:p>
          <a:p>
            <a:pPr marL="0" lvl="0" indent="0" algn="just" rtl="0">
              <a:lnSpc>
                <a:spcPct val="90000"/>
              </a:lnSpc>
              <a:spcBef>
                <a:spcPts val="1000"/>
              </a:spcBef>
              <a:spcAft>
                <a:spcPts val="0"/>
              </a:spcAft>
              <a:buClr>
                <a:schemeClr val="lt1"/>
              </a:buClr>
              <a:buSzPts val="1600"/>
              <a:buNone/>
            </a:pPr>
            <a:r>
              <a:rPr lang="es-ES"/>
              <a:t>Describe la estructura interna, ficheros de registros almacenados, campos que componen los registros, formas de acceso, etc..</a:t>
            </a:r>
            <a:endParaRPr/>
          </a:p>
          <a:p>
            <a:pPr marL="0" lvl="0" indent="0" algn="just" rtl="0">
              <a:lnSpc>
                <a:spcPct val="90000"/>
              </a:lnSpc>
              <a:spcBef>
                <a:spcPts val="1000"/>
              </a:spcBef>
              <a:spcAft>
                <a:spcPts val="0"/>
              </a:spcAft>
              <a:buClr>
                <a:schemeClr val="lt1"/>
              </a:buClr>
              <a:buSzPts val="1600"/>
              <a:buNone/>
            </a:pPr>
            <a:r>
              <a:rPr lang="es-ES"/>
              <a:t>El SGBD proporcionará mecanismos para garantizar la inmutabilidad (independencia) de los esquemas superiores en caso de cambios en estructuras mas internas. </a:t>
            </a:r>
            <a:endParaRPr/>
          </a:p>
          <a:p>
            <a:pPr marL="0" lvl="0" indent="0" algn="l" rtl="0">
              <a:lnSpc>
                <a:spcPct val="90000"/>
              </a:lnSpc>
              <a:spcBef>
                <a:spcPts val="1000"/>
              </a:spcBef>
              <a:spcAft>
                <a:spcPts val="0"/>
              </a:spcAft>
              <a:buClr>
                <a:schemeClr val="lt1"/>
              </a:buClr>
              <a:buSzPts val="1600"/>
              <a:buNone/>
            </a:pPr>
            <a:endParaRPr/>
          </a:p>
        </p:txBody>
      </p:sp>
      <p:pic>
        <p:nvPicPr>
          <p:cNvPr id="180" name="Google Shape;180;p24"/>
          <p:cNvPicPr preferRelativeResize="0">
            <a:picLocks noGrp="1"/>
          </p:cNvPicPr>
          <p:nvPr>
            <p:ph type="body" idx="1"/>
          </p:nvPr>
        </p:nvPicPr>
        <p:blipFill rotWithShape="1">
          <a:blip r:embed="rId3">
            <a:alphaModFix/>
          </a:blip>
          <a:srcRect/>
          <a:stretch/>
        </p:blipFill>
        <p:spPr>
          <a:xfrm>
            <a:off x="3886200" y="1691354"/>
            <a:ext cx="5228657" cy="38918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endParaRPr/>
          </a:p>
        </p:txBody>
      </p:sp>
      <p:sp>
        <p:nvSpPr>
          <p:cNvPr id="186" name="Google Shape;186;p25"/>
          <p:cNvSpPr txBox="1">
            <a:spLocks noGrp="1"/>
          </p:cNvSpPr>
          <p:nvPr>
            <p:ph type="body" idx="1"/>
          </p:nvPr>
        </p:nvSpPr>
        <p:spPr>
          <a:xfrm>
            <a:off x="594360" y="2194560"/>
            <a:ext cx="7955280" cy="406908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0"/>
              </a:spcBef>
              <a:spcAft>
                <a:spcPts val="0"/>
              </a:spcAft>
              <a:buClr>
                <a:schemeClr val="lt1"/>
              </a:buClr>
              <a:buSzPts val="2200"/>
              <a:buNone/>
            </a:pPr>
            <a:endParaRPr/>
          </a:p>
        </p:txBody>
      </p:sp>
      <p:pic>
        <p:nvPicPr>
          <p:cNvPr id="187" name="Google Shape;187;p25" descr="arquitectura_del_sistema"/>
          <p:cNvPicPr preferRelativeResize="0"/>
          <p:nvPr/>
        </p:nvPicPr>
        <p:blipFill rotWithShape="1">
          <a:blip r:embed="rId3">
            <a:alphaModFix/>
          </a:blip>
          <a:srcRect l="12664"/>
          <a:stretch/>
        </p:blipFill>
        <p:spPr>
          <a:xfrm>
            <a:off x="251520" y="188640"/>
            <a:ext cx="8568952" cy="63367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1979712" y="456867"/>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a:t>SQL SERVER MANAGEMENT STUDIO</a:t>
            </a:r>
            <a:endParaRPr/>
          </a:p>
        </p:txBody>
      </p:sp>
      <p:sp>
        <p:nvSpPr>
          <p:cNvPr id="193" name="Google Shape;193;p26"/>
          <p:cNvSpPr txBox="1">
            <a:spLocks noGrp="1"/>
          </p:cNvSpPr>
          <p:nvPr>
            <p:ph type="body" idx="1"/>
          </p:nvPr>
        </p:nvSpPr>
        <p:spPr>
          <a:xfrm>
            <a:off x="609598" y="1772816"/>
            <a:ext cx="7346777" cy="475252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just" rtl="0">
              <a:lnSpc>
                <a:spcPct val="90000"/>
              </a:lnSpc>
              <a:spcBef>
                <a:spcPts val="0"/>
              </a:spcBef>
              <a:spcAft>
                <a:spcPts val="0"/>
              </a:spcAft>
              <a:buClr>
                <a:schemeClr val="lt1"/>
              </a:buClr>
              <a:buSzPct val="100000"/>
              <a:buChar char="•"/>
            </a:pPr>
            <a:r>
              <a:rPr lang="es-ES"/>
              <a:t>Es un entorno integrado para obtener acceso a todos los componentes de SQL Server, configurarlos, administrarlos y desarrollarlos. </a:t>
            </a:r>
            <a:endParaRPr/>
          </a:p>
          <a:p>
            <a:pPr marL="228600" lvl="0" indent="-228600" algn="just" rtl="0">
              <a:lnSpc>
                <a:spcPct val="90000"/>
              </a:lnSpc>
              <a:spcBef>
                <a:spcPts val="1000"/>
              </a:spcBef>
              <a:spcAft>
                <a:spcPts val="0"/>
              </a:spcAft>
              <a:buClr>
                <a:schemeClr val="lt1"/>
              </a:buClr>
              <a:buSzPct val="100000"/>
              <a:buChar char="•"/>
            </a:pPr>
            <a:r>
              <a:rPr lang="es-ES"/>
              <a:t>Combina un amplio grupo de herramientas gráficas con una serie de editores de script enriquecidos para ofrecer acceso a SQL Server a desarrolladores y administradores de todos los niveles. </a:t>
            </a:r>
            <a:endParaRPr/>
          </a:p>
          <a:p>
            <a:pPr marL="228600" lvl="0" indent="-228600" algn="just" rtl="0">
              <a:lnSpc>
                <a:spcPct val="90000"/>
              </a:lnSpc>
              <a:spcBef>
                <a:spcPts val="1000"/>
              </a:spcBef>
              <a:spcAft>
                <a:spcPts val="0"/>
              </a:spcAft>
              <a:buClr>
                <a:schemeClr val="lt1"/>
              </a:buClr>
              <a:buSzPct val="100000"/>
              <a:buChar char="•"/>
            </a:pPr>
            <a:r>
              <a:rPr lang="es-ES"/>
              <a:t>Combina las características del Administrador corporativo, el Analizador de consultas y Analysis Manager.</a:t>
            </a:r>
            <a:endParaRPr/>
          </a:p>
          <a:p>
            <a:pPr marL="228600" lvl="0" indent="-228600" algn="just" rtl="0">
              <a:lnSpc>
                <a:spcPct val="90000"/>
              </a:lnSpc>
              <a:spcBef>
                <a:spcPts val="1000"/>
              </a:spcBef>
              <a:spcAft>
                <a:spcPts val="0"/>
              </a:spcAft>
              <a:buClr>
                <a:schemeClr val="lt1"/>
              </a:buClr>
              <a:buSzPct val="100000"/>
              <a:buChar char="•"/>
            </a:pPr>
            <a:r>
              <a:rPr lang="es-ES"/>
              <a:t>Los programadores obtienen una experiencia familiar y los administradores de bases de datos una única herramienta completa que combina herramientas gráficas fáciles.</a:t>
            </a:r>
            <a:endParaRPr/>
          </a:p>
          <a:p>
            <a:pPr marL="228600" lvl="0" indent="-228600" algn="just" rtl="0">
              <a:lnSpc>
                <a:spcPct val="90000"/>
              </a:lnSpc>
              <a:spcBef>
                <a:spcPts val="1000"/>
              </a:spcBef>
              <a:spcAft>
                <a:spcPts val="0"/>
              </a:spcAft>
              <a:buClr>
                <a:schemeClr val="lt1"/>
              </a:buClr>
              <a:buSzPct val="100000"/>
              <a:buChar char="•"/>
            </a:pPr>
            <a:r>
              <a:rPr lang="es-ES"/>
              <a:t>Incluye características para la administración general y la consulta de tecnologías y servidores de SQL Server. </a:t>
            </a:r>
            <a:endParaRPr/>
          </a:p>
          <a:p>
            <a:pPr marL="228600" lvl="0" indent="-99377" algn="just" rtl="0">
              <a:lnSpc>
                <a:spcPct val="90000"/>
              </a:lnSpc>
              <a:spcBef>
                <a:spcPts val="1000"/>
              </a:spcBef>
              <a:spcAft>
                <a:spcPts val="0"/>
              </a:spcAft>
              <a:buClr>
                <a:schemeClr val="lt1"/>
              </a:buClr>
              <a:buSzPct val="1000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2171700" y="764373"/>
            <a:ext cx="637794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s-ES" b="1"/>
              <a:t>INICIAR SQL SERVER MANAGEMENT STUDIO </a:t>
            </a:r>
            <a:endParaRPr/>
          </a:p>
        </p:txBody>
      </p:sp>
      <p:sp>
        <p:nvSpPr>
          <p:cNvPr id="199" name="Google Shape;199;p27"/>
          <p:cNvSpPr txBox="1">
            <a:spLocks noGrp="1"/>
          </p:cNvSpPr>
          <p:nvPr>
            <p:ph type="body" idx="1"/>
          </p:nvPr>
        </p:nvSpPr>
        <p:spPr>
          <a:xfrm>
            <a:off x="80537" y="2493651"/>
            <a:ext cx="6347714" cy="14986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lt1"/>
              </a:buClr>
              <a:buSzPts val="2200"/>
              <a:buChar char="•"/>
            </a:pPr>
            <a:r>
              <a:rPr lang="es-ES"/>
              <a:t>Microsoft SQL Server Management Studio, es la herramienta de administración por excelencia de SQL Server. </a:t>
            </a:r>
            <a:endParaRPr/>
          </a:p>
          <a:p>
            <a:pPr marL="685800" lvl="1" indent="-101600" algn="just" rtl="0">
              <a:lnSpc>
                <a:spcPct val="90000"/>
              </a:lnSpc>
              <a:spcBef>
                <a:spcPts val="500"/>
              </a:spcBef>
              <a:spcAft>
                <a:spcPts val="0"/>
              </a:spcAft>
              <a:buClr>
                <a:schemeClr val="lt1"/>
              </a:buClr>
              <a:buSzPts val="2000"/>
              <a:buNone/>
            </a:pPr>
            <a:endParaRPr/>
          </a:p>
        </p:txBody>
      </p:sp>
      <p:pic>
        <p:nvPicPr>
          <p:cNvPr id="200" name="Google Shape;200;p27"/>
          <p:cNvPicPr preferRelativeResize="0"/>
          <p:nvPr/>
        </p:nvPicPr>
        <p:blipFill rotWithShape="1">
          <a:blip r:embed="rId3">
            <a:alphaModFix/>
          </a:blip>
          <a:srcRect b="20753"/>
          <a:stretch/>
        </p:blipFill>
        <p:spPr>
          <a:xfrm>
            <a:off x="6444208" y="2348880"/>
            <a:ext cx="2448272" cy="3240360"/>
          </a:xfrm>
          <a:prstGeom prst="rect">
            <a:avLst/>
          </a:prstGeom>
          <a:noFill/>
          <a:ln>
            <a:noFill/>
          </a:ln>
        </p:spPr>
      </p:pic>
    </p:spTree>
  </p:cSld>
  <p:clrMapOvr>
    <a:masterClrMapping/>
  </p:clrMapOvr>
</p:sld>
</file>

<file path=ppt/theme/theme1.xml><?xml version="1.0" encoding="utf-8"?>
<a:theme xmlns:a="http://schemas.openxmlformats.org/drawingml/2006/main" name="Estela de condensación">
  <a:themeElements>
    <a:clrScheme name="Estela de condensación">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2518</Words>
  <Application>Microsoft Office PowerPoint</Application>
  <PresentationFormat>Presentación en pantalla (4:3)</PresentationFormat>
  <Paragraphs>178</Paragraphs>
  <Slides>53</Slides>
  <Notes>53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Century Gothic</vt:lpstr>
      <vt:lpstr>Times New Roman</vt:lpstr>
      <vt:lpstr>Arial</vt:lpstr>
      <vt:lpstr>Noto Sans Symbols</vt:lpstr>
      <vt:lpstr>Calibri</vt:lpstr>
      <vt:lpstr>Estela de condensación</vt:lpstr>
      <vt:lpstr>Presentación de PowerPoint</vt:lpstr>
      <vt:lpstr>ARQUITECTURA DE LOS SGBD</vt:lpstr>
      <vt:lpstr>Presentación de PowerPoint</vt:lpstr>
      <vt:lpstr>NIVEL EXTERNO</vt:lpstr>
      <vt:lpstr>NIVEL CONCEPTUAL</vt:lpstr>
      <vt:lpstr>NIVEL INTERNO </vt:lpstr>
      <vt:lpstr>Presentación de PowerPoint</vt:lpstr>
      <vt:lpstr>SQL SERVER MANAGEMENT STUDIO</vt:lpstr>
      <vt:lpstr>INICIAR SQL SERVER MANAGEMENT STUDIO </vt:lpstr>
      <vt:lpstr>Presentación de PowerPoint</vt:lpstr>
      <vt:lpstr>Presentación de PowerPoint</vt:lpstr>
      <vt:lpstr>Presentación de PowerPoint</vt:lpstr>
      <vt:lpstr>Presentación de PowerPoint</vt:lpstr>
      <vt:lpstr>Presentación de PowerPoint</vt:lpstr>
      <vt:lpstr>CREACIÓN DE GRUPOS Y REGISTRO DE SERVIDORES</vt:lpstr>
      <vt:lpstr>Presentación de PowerPoint</vt:lpstr>
      <vt:lpstr>Presentación de PowerPoint</vt:lpstr>
      <vt:lpstr>VENTAJAS DE LOS SERVIDORES REGISTRADOS </vt:lpstr>
      <vt:lpstr>Presentación de PowerPoint</vt:lpstr>
      <vt:lpstr>Presentación de PowerPoint</vt:lpstr>
      <vt:lpstr>Presentación de PowerPoint</vt:lpstr>
      <vt:lpstr>REGISTRO DE SERVIDORES</vt:lpstr>
      <vt:lpstr>Presentación de PowerPoint</vt:lpstr>
      <vt:lpstr>Presentación de PowerPoint</vt:lpstr>
      <vt:lpstr>MOVER UN SERVIDOR A UN GRUPO DE SERVIDORES</vt:lpstr>
      <vt:lpstr>Presentación de PowerPoint</vt:lpstr>
      <vt:lpstr>TRABAJAR SOBRE UN SERVIDOR  </vt:lpstr>
      <vt:lpstr>Presentación de PowerPoint</vt:lpstr>
      <vt:lpstr>Presentación de PowerPoint</vt:lpstr>
      <vt:lpstr>VALORES DE CONEXIÓN OPCIONALES DEL EXPLORADOR DE OBJETOS </vt:lpstr>
      <vt:lpstr>ESPECIFICAR VALORES DE CONEXIÓN OPCIONALES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MOSTRAR BARRAS DE HERRAMIENTAS </vt:lpstr>
      <vt:lpstr>Presentación de PowerPoint</vt:lpstr>
      <vt:lpstr>CREACIÓN Y ADMINISTRACIÓN DE BASES DE DATOS  </vt:lpstr>
      <vt:lpstr>OBJETO BASE DE DATOS </vt:lpstr>
      <vt:lpstr>LA PRIMERA VEZ QUE CARGUE SQL SERVER, TENDRÁ CUATRO BASES DE DATOS DEL SISTEMA </vt:lpstr>
      <vt:lpstr>Presentación de PowerPoint</vt:lpstr>
      <vt:lpstr>CREAR UNA BASE DE DATOS </vt:lpstr>
      <vt:lpstr>Presentación de PowerPoint</vt:lpstr>
      <vt:lpstr>Presentación de PowerPoint</vt:lpstr>
      <vt:lpstr>Presentación de PowerPoint</vt:lpstr>
      <vt:lpstr>ELIMINAR UNA BASE DE DATOS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Alumnos</dc:creator>
  <cp:lastModifiedBy>Alumnos</cp:lastModifiedBy>
  <cp:revision>1</cp:revision>
  <dcterms:modified xsi:type="dcterms:W3CDTF">2022-10-12T16:00:03Z</dcterms:modified>
</cp:coreProperties>
</file>